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0"/>
  </p:notesMasterIdLst>
  <p:handoutMasterIdLst>
    <p:handoutMasterId r:id="rId31"/>
  </p:handoutMasterIdLst>
  <p:sldIdLst>
    <p:sldId id="350" r:id="rId5"/>
    <p:sldId id="352" r:id="rId6"/>
    <p:sldId id="361" r:id="rId7"/>
    <p:sldId id="430" r:id="rId8"/>
    <p:sldId id="366" r:id="rId9"/>
    <p:sldId id="367" r:id="rId10"/>
    <p:sldId id="369" r:id="rId11"/>
    <p:sldId id="370" r:id="rId12"/>
    <p:sldId id="371" r:id="rId13"/>
    <p:sldId id="368" r:id="rId14"/>
    <p:sldId id="372" r:id="rId15"/>
    <p:sldId id="374" r:id="rId16"/>
    <p:sldId id="357" r:id="rId17"/>
    <p:sldId id="362" r:id="rId18"/>
    <p:sldId id="373" r:id="rId19"/>
    <p:sldId id="377" r:id="rId20"/>
    <p:sldId id="375" r:id="rId21"/>
    <p:sldId id="376" r:id="rId22"/>
    <p:sldId id="379" r:id="rId23"/>
    <p:sldId id="378" r:id="rId24"/>
    <p:sldId id="429" r:id="rId25"/>
    <p:sldId id="380" r:id="rId26"/>
    <p:sldId id="381" r:id="rId27"/>
    <p:sldId id="343" r:id="rId28"/>
    <p:sldId id="364" r:id="rId29"/>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 id="4" name="Hicham" initials="H" lastIdx="1" clrIdx="3">
    <p:extLst>
      <p:ext uri="{19B8F6BF-5375-455C-9EA6-DF929625EA0E}">
        <p15:presenceInfo xmlns:p15="http://schemas.microsoft.com/office/powerpoint/2012/main" userId="Hich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78815" autoAdjust="0"/>
  </p:normalViewPr>
  <p:slideViewPr>
    <p:cSldViewPr snapToGrid="0">
      <p:cViewPr varScale="1">
        <p:scale>
          <a:sx n="71" d="100"/>
          <a:sy n="71" d="100"/>
        </p:scale>
        <p:origin x="1296" y="66"/>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99" d="100"/>
          <a:sy n="99"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F7972C-86CE-458C-A026-A43256EE8191}" type="doc">
      <dgm:prSet loTypeId="urn:microsoft.com/office/officeart/2005/8/layout/hProcess4" loCatId="process" qsTypeId="urn:microsoft.com/office/officeart/2005/8/quickstyle/3d2" qsCatId="3D" csTypeId="urn:microsoft.com/office/officeart/2005/8/colors/colorful1" csCatId="colorful" phldr="1"/>
      <dgm:spPr/>
    </dgm:pt>
    <dgm:pt modelId="{186C252A-016F-45CD-93C6-4A1ACB43DCB8}">
      <dgm:prSet phldrT="[Texte]" custT="1"/>
      <dgm:spPr/>
      <dgm:t>
        <a:bodyPr/>
        <a:lstStyle/>
        <a:p>
          <a:pPr algn="ctr"/>
          <a:r>
            <a:rPr lang="en-GB" sz="2000" b="1"/>
            <a:t>Compilation </a:t>
          </a:r>
        </a:p>
        <a:p>
          <a:pPr algn="ctr"/>
          <a:r>
            <a:rPr lang="en-GB" sz="2000" b="1"/>
            <a:t>javac</a:t>
          </a:r>
          <a:endParaRPr lang="en-GB" sz="2000" b="1" dirty="0"/>
        </a:p>
      </dgm:t>
    </dgm:pt>
    <dgm:pt modelId="{E5761E38-F6B0-4FC1-A821-746F56C05371}" type="parTrans" cxnId="{A26C822A-8C0A-4798-8147-57719AF376B6}">
      <dgm:prSet/>
      <dgm:spPr/>
      <dgm:t>
        <a:bodyPr/>
        <a:lstStyle/>
        <a:p>
          <a:pPr algn="ctr"/>
          <a:endParaRPr lang="en-GB"/>
        </a:p>
      </dgm:t>
    </dgm:pt>
    <dgm:pt modelId="{BDFA8D23-1B5F-4E0A-A022-450A69CF23A0}" type="sibTrans" cxnId="{A26C822A-8C0A-4798-8147-57719AF376B6}">
      <dgm:prSet/>
      <dgm:spPr/>
      <dgm:t>
        <a:bodyPr/>
        <a:lstStyle/>
        <a:p>
          <a:pPr algn="ctr"/>
          <a:endParaRPr lang="en-GB"/>
        </a:p>
      </dgm:t>
    </dgm:pt>
    <dgm:pt modelId="{76D7EFE5-3297-4B22-9DC9-8252DF916529}">
      <dgm:prSet phldrT="[Texte]" custT="1"/>
      <dgm:spPr/>
      <dgm:t>
        <a:bodyPr/>
        <a:lstStyle/>
        <a:p>
          <a:pPr algn="ctr"/>
          <a:r>
            <a:rPr lang="fr-FR" sz="2400" dirty="0"/>
            <a:t>Code source : fichier.java </a:t>
          </a:r>
          <a:endParaRPr lang="en-GB" sz="2400" dirty="0"/>
        </a:p>
      </dgm:t>
    </dgm:pt>
    <dgm:pt modelId="{987A8EB1-883D-461D-A70A-10A19DAEE437}" type="parTrans" cxnId="{3D0B5FFC-C1E1-46D1-BBBE-F7A4395A4D69}">
      <dgm:prSet/>
      <dgm:spPr/>
      <dgm:t>
        <a:bodyPr/>
        <a:lstStyle/>
        <a:p>
          <a:pPr algn="ctr"/>
          <a:endParaRPr lang="en-GB"/>
        </a:p>
      </dgm:t>
    </dgm:pt>
    <dgm:pt modelId="{1ED58EF9-C0E0-40D6-8DD5-17FFC57C3028}" type="sibTrans" cxnId="{3D0B5FFC-C1E1-46D1-BBBE-F7A4395A4D69}">
      <dgm:prSet/>
      <dgm:spPr/>
      <dgm:t>
        <a:bodyPr/>
        <a:lstStyle/>
        <a:p>
          <a:pPr algn="ctr"/>
          <a:endParaRPr lang="en-GB"/>
        </a:p>
      </dgm:t>
    </dgm:pt>
    <dgm:pt modelId="{9EFDEDD9-9326-44E7-943E-9D2024E0D39A}">
      <dgm:prSet phldrT="[Texte]"/>
      <dgm:spPr/>
      <dgm:t>
        <a:bodyPr/>
        <a:lstStyle/>
        <a:p>
          <a:pPr algn="ctr"/>
          <a:r>
            <a:rPr lang="fr-FR" dirty="0"/>
            <a:t>Interpréteur</a:t>
          </a:r>
        </a:p>
        <a:p>
          <a:pPr algn="ctr"/>
          <a:r>
            <a:rPr lang="fr-FR" dirty="0"/>
            <a:t>JVM</a:t>
          </a:r>
        </a:p>
      </dgm:t>
    </dgm:pt>
    <dgm:pt modelId="{B0D94DB4-A711-4E1E-BE08-F3AFD3F385CB}" type="parTrans" cxnId="{BC1ACACA-8CCC-47D8-84F7-7D6662911964}">
      <dgm:prSet/>
      <dgm:spPr/>
      <dgm:t>
        <a:bodyPr/>
        <a:lstStyle/>
        <a:p>
          <a:pPr algn="ctr"/>
          <a:endParaRPr lang="en-GB"/>
        </a:p>
      </dgm:t>
    </dgm:pt>
    <dgm:pt modelId="{3C72B866-1BE5-43B4-ACDA-FC08BA1349C7}" type="sibTrans" cxnId="{BC1ACACA-8CCC-47D8-84F7-7D6662911964}">
      <dgm:prSet/>
      <dgm:spPr/>
      <dgm:t>
        <a:bodyPr/>
        <a:lstStyle/>
        <a:p>
          <a:pPr algn="ctr"/>
          <a:endParaRPr lang="en-GB"/>
        </a:p>
      </dgm:t>
    </dgm:pt>
    <dgm:pt modelId="{677254B0-32B0-44C5-8CC7-E655834DEE83}">
      <dgm:prSet phldrT="[Texte]"/>
      <dgm:spPr/>
      <dgm:t>
        <a:bodyPr/>
        <a:lstStyle/>
        <a:p>
          <a:pPr algn="ctr"/>
          <a:r>
            <a:rPr lang="fr-FR" dirty="0"/>
            <a:t>Byte code : </a:t>
          </a:r>
          <a:r>
            <a:rPr lang="fr-FR" dirty="0" err="1"/>
            <a:t>fichier.class</a:t>
          </a:r>
          <a:r>
            <a:rPr lang="fr-FR" dirty="0"/>
            <a:t> </a:t>
          </a:r>
          <a:endParaRPr lang="en-GB" dirty="0"/>
        </a:p>
      </dgm:t>
    </dgm:pt>
    <dgm:pt modelId="{7D7750DA-41D7-4AB3-97B0-97C20C8397D3}" type="parTrans" cxnId="{F1616B3C-4E86-4309-9E67-77FA9059510F}">
      <dgm:prSet/>
      <dgm:spPr/>
      <dgm:t>
        <a:bodyPr/>
        <a:lstStyle/>
        <a:p>
          <a:pPr algn="ctr"/>
          <a:endParaRPr lang="en-GB"/>
        </a:p>
      </dgm:t>
    </dgm:pt>
    <dgm:pt modelId="{FFF136FF-FBAD-4CBC-9C17-A51EC1F53392}" type="sibTrans" cxnId="{F1616B3C-4E86-4309-9E67-77FA9059510F}">
      <dgm:prSet/>
      <dgm:spPr/>
      <dgm:t>
        <a:bodyPr/>
        <a:lstStyle/>
        <a:p>
          <a:pPr algn="ctr"/>
          <a:endParaRPr lang="en-GB"/>
        </a:p>
      </dgm:t>
    </dgm:pt>
    <dgm:pt modelId="{0DA84FA6-1B1B-4CBC-BFB9-AE84A4525E72}">
      <dgm:prSet phldrT="[Texte]"/>
      <dgm:spPr/>
      <dgm:t>
        <a:bodyPr/>
        <a:lstStyle/>
        <a:p>
          <a:pPr algn="ctr"/>
          <a:r>
            <a:rPr lang="fr-FR" dirty="0"/>
            <a:t>Exécution</a:t>
          </a:r>
          <a:endParaRPr lang="en-GB" dirty="0"/>
        </a:p>
      </dgm:t>
    </dgm:pt>
    <dgm:pt modelId="{FF549D29-2722-49BB-9DF6-7836D0B7597C}" type="parTrans" cxnId="{034A04B1-945C-4F30-A667-4C8D89A33CAC}">
      <dgm:prSet/>
      <dgm:spPr/>
      <dgm:t>
        <a:bodyPr/>
        <a:lstStyle/>
        <a:p>
          <a:pPr algn="ctr"/>
          <a:endParaRPr lang="en-GB"/>
        </a:p>
      </dgm:t>
    </dgm:pt>
    <dgm:pt modelId="{02007C57-1F60-4B40-8A3A-2704F74C4F31}" type="sibTrans" cxnId="{034A04B1-945C-4F30-A667-4C8D89A33CAC}">
      <dgm:prSet/>
      <dgm:spPr/>
      <dgm:t>
        <a:bodyPr/>
        <a:lstStyle/>
        <a:p>
          <a:pPr algn="ctr"/>
          <a:endParaRPr lang="en-GB"/>
        </a:p>
      </dgm:t>
    </dgm:pt>
    <dgm:pt modelId="{BF9BE852-65A9-4947-8F48-A800056A9F6C}">
      <dgm:prSet phldrT="[Texte]"/>
      <dgm:spPr/>
      <dgm:t>
        <a:bodyPr/>
        <a:lstStyle/>
        <a:p>
          <a:pPr algn="ctr"/>
          <a:r>
            <a:rPr lang="fr-FR" dirty="0"/>
            <a:t>Code machine</a:t>
          </a:r>
          <a:endParaRPr lang="en-GB" dirty="0"/>
        </a:p>
      </dgm:t>
    </dgm:pt>
    <dgm:pt modelId="{4B8A9774-7BAE-4A76-8506-8CC1161D9030}" type="parTrans" cxnId="{5ABA8FB1-0036-413E-B4FA-170AF27C9A20}">
      <dgm:prSet/>
      <dgm:spPr/>
      <dgm:t>
        <a:bodyPr/>
        <a:lstStyle/>
        <a:p>
          <a:pPr algn="ctr"/>
          <a:endParaRPr lang="en-GB"/>
        </a:p>
      </dgm:t>
    </dgm:pt>
    <dgm:pt modelId="{744E1843-7262-40BB-B436-3815FE573A79}" type="sibTrans" cxnId="{5ABA8FB1-0036-413E-B4FA-170AF27C9A20}">
      <dgm:prSet/>
      <dgm:spPr/>
      <dgm:t>
        <a:bodyPr/>
        <a:lstStyle/>
        <a:p>
          <a:pPr algn="ctr"/>
          <a:endParaRPr lang="en-GB"/>
        </a:p>
      </dgm:t>
    </dgm:pt>
    <dgm:pt modelId="{9B806EC9-09BB-41AA-972A-69D61145E8C0}" type="pres">
      <dgm:prSet presAssocID="{1DF7972C-86CE-458C-A026-A43256EE8191}" presName="Name0" presStyleCnt="0">
        <dgm:presLayoutVars>
          <dgm:dir/>
          <dgm:animLvl val="lvl"/>
          <dgm:resizeHandles val="exact"/>
        </dgm:presLayoutVars>
      </dgm:prSet>
      <dgm:spPr/>
    </dgm:pt>
    <dgm:pt modelId="{30B339AD-2009-4D30-8EEA-D68A836E428D}" type="pres">
      <dgm:prSet presAssocID="{1DF7972C-86CE-458C-A026-A43256EE8191}" presName="tSp" presStyleCnt="0"/>
      <dgm:spPr/>
    </dgm:pt>
    <dgm:pt modelId="{D11CD6D0-8CFD-414E-BD46-CC4281CB33C4}" type="pres">
      <dgm:prSet presAssocID="{1DF7972C-86CE-458C-A026-A43256EE8191}" presName="bSp" presStyleCnt="0"/>
      <dgm:spPr/>
    </dgm:pt>
    <dgm:pt modelId="{30D5C32D-DBF8-4660-8642-17604AB6A086}" type="pres">
      <dgm:prSet presAssocID="{1DF7972C-86CE-458C-A026-A43256EE8191}" presName="process" presStyleCnt="0"/>
      <dgm:spPr/>
    </dgm:pt>
    <dgm:pt modelId="{36454820-DE6C-4B82-ABB2-C8218B0C88CB}" type="pres">
      <dgm:prSet presAssocID="{186C252A-016F-45CD-93C6-4A1ACB43DCB8}" presName="composite1" presStyleCnt="0"/>
      <dgm:spPr/>
    </dgm:pt>
    <dgm:pt modelId="{D0898966-299E-43AB-892E-513ED1578839}" type="pres">
      <dgm:prSet presAssocID="{186C252A-016F-45CD-93C6-4A1ACB43DCB8}" presName="dummyNode1" presStyleLbl="node1" presStyleIdx="0" presStyleCnt="3"/>
      <dgm:spPr/>
    </dgm:pt>
    <dgm:pt modelId="{CE7E7777-D9A8-4931-9C37-BE0225B671DB}" type="pres">
      <dgm:prSet presAssocID="{186C252A-016F-45CD-93C6-4A1ACB43DCB8}" presName="childNode1" presStyleLbl="bgAcc1" presStyleIdx="0" presStyleCnt="3" custScaleX="144063">
        <dgm:presLayoutVars>
          <dgm:bulletEnabled val="1"/>
        </dgm:presLayoutVars>
      </dgm:prSet>
      <dgm:spPr/>
    </dgm:pt>
    <dgm:pt modelId="{6A7C63E2-DD19-4109-9B4E-9523CD619DEA}" type="pres">
      <dgm:prSet presAssocID="{186C252A-016F-45CD-93C6-4A1ACB43DCB8}" presName="childNode1tx" presStyleLbl="bgAcc1" presStyleIdx="0" presStyleCnt="3">
        <dgm:presLayoutVars>
          <dgm:bulletEnabled val="1"/>
        </dgm:presLayoutVars>
      </dgm:prSet>
      <dgm:spPr/>
    </dgm:pt>
    <dgm:pt modelId="{595E8276-CC2A-400F-B608-BDFAE00B8227}" type="pres">
      <dgm:prSet presAssocID="{186C252A-016F-45CD-93C6-4A1ACB43DCB8}" presName="parentNode1" presStyleLbl="node1" presStyleIdx="0" presStyleCnt="3" custScaleX="144063">
        <dgm:presLayoutVars>
          <dgm:chMax val="1"/>
          <dgm:bulletEnabled val="1"/>
        </dgm:presLayoutVars>
      </dgm:prSet>
      <dgm:spPr/>
    </dgm:pt>
    <dgm:pt modelId="{60AAA742-0706-4037-9FF5-4DF30F1315E8}" type="pres">
      <dgm:prSet presAssocID="{186C252A-016F-45CD-93C6-4A1ACB43DCB8}" presName="connSite1" presStyleCnt="0"/>
      <dgm:spPr/>
    </dgm:pt>
    <dgm:pt modelId="{C0862D44-C476-43B6-A143-59FA5CF0209D}" type="pres">
      <dgm:prSet presAssocID="{BDFA8D23-1B5F-4E0A-A022-450A69CF23A0}" presName="Name9" presStyleLbl="sibTrans2D1" presStyleIdx="0" presStyleCnt="2"/>
      <dgm:spPr/>
    </dgm:pt>
    <dgm:pt modelId="{A4458BC4-86C9-48AA-8390-4D5A266764EB}" type="pres">
      <dgm:prSet presAssocID="{9EFDEDD9-9326-44E7-943E-9D2024E0D39A}" presName="composite2" presStyleCnt="0"/>
      <dgm:spPr/>
    </dgm:pt>
    <dgm:pt modelId="{7E541633-D4D8-49A2-A374-0273CC062372}" type="pres">
      <dgm:prSet presAssocID="{9EFDEDD9-9326-44E7-943E-9D2024E0D39A}" presName="dummyNode2" presStyleLbl="node1" presStyleIdx="0" presStyleCnt="3"/>
      <dgm:spPr/>
    </dgm:pt>
    <dgm:pt modelId="{73C9B59A-1B69-4364-A6D0-EB19292ABDDB}" type="pres">
      <dgm:prSet presAssocID="{9EFDEDD9-9326-44E7-943E-9D2024E0D39A}" presName="childNode2" presStyleLbl="bgAcc1" presStyleIdx="1" presStyleCnt="3" custScaleX="144063">
        <dgm:presLayoutVars>
          <dgm:bulletEnabled val="1"/>
        </dgm:presLayoutVars>
      </dgm:prSet>
      <dgm:spPr/>
    </dgm:pt>
    <dgm:pt modelId="{A5FE1FB9-478D-4157-AB8F-9C518C52FA39}" type="pres">
      <dgm:prSet presAssocID="{9EFDEDD9-9326-44E7-943E-9D2024E0D39A}" presName="childNode2tx" presStyleLbl="bgAcc1" presStyleIdx="1" presStyleCnt="3">
        <dgm:presLayoutVars>
          <dgm:bulletEnabled val="1"/>
        </dgm:presLayoutVars>
      </dgm:prSet>
      <dgm:spPr/>
    </dgm:pt>
    <dgm:pt modelId="{23A3F8F8-B8BE-4A18-8D57-7096A0B66196}" type="pres">
      <dgm:prSet presAssocID="{9EFDEDD9-9326-44E7-943E-9D2024E0D39A}" presName="parentNode2" presStyleLbl="node1" presStyleIdx="1" presStyleCnt="3" custScaleX="144063">
        <dgm:presLayoutVars>
          <dgm:chMax val="0"/>
          <dgm:bulletEnabled val="1"/>
        </dgm:presLayoutVars>
      </dgm:prSet>
      <dgm:spPr/>
    </dgm:pt>
    <dgm:pt modelId="{B168EB10-45A2-40E5-8DD2-E534EB78928B}" type="pres">
      <dgm:prSet presAssocID="{9EFDEDD9-9326-44E7-943E-9D2024E0D39A}" presName="connSite2" presStyleCnt="0"/>
      <dgm:spPr/>
    </dgm:pt>
    <dgm:pt modelId="{EAA28408-9C11-4F0E-B964-201D95D50E00}" type="pres">
      <dgm:prSet presAssocID="{3C72B866-1BE5-43B4-ACDA-FC08BA1349C7}" presName="Name18" presStyleLbl="sibTrans2D1" presStyleIdx="1" presStyleCnt="2"/>
      <dgm:spPr/>
    </dgm:pt>
    <dgm:pt modelId="{67341C0B-2EFB-4B05-AD47-2C89F44E1D06}" type="pres">
      <dgm:prSet presAssocID="{0DA84FA6-1B1B-4CBC-BFB9-AE84A4525E72}" presName="composite1" presStyleCnt="0"/>
      <dgm:spPr/>
    </dgm:pt>
    <dgm:pt modelId="{2E7707B8-78D4-46A4-9292-DCCE92C7263C}" type="pres">
      <dgm:prSet presAssocID="{0DA84FA6-1B1B-4CBC-BFB9-AE84A4525E72}" presName="dummyNode1" presStyleLbl="node1" presStyleIdx="1" presStyleCnt="3"/>
      <dgm:spPr/>
    </dgm:pt>
    <dgm:pt modelId="{5CBC0E93-87EB-4540-939F-6C1B4254531E}" type="pres">
      <dgm:prSet presAssocID="{0DA84FA6-1B1B-4CBC-BFB9-AE84A4525E72}" presName="childNode1" presStyleLbl="bgAcc1" presStyleIdx="2" presStyleCnt="3" custScaleX="144063">
        <dgm:presLayoutVars>
          <dgm:bulletEnabled val="1"/>
        </dgm:presLayoutVars>
      </dgm:prSet>
      <dgm:spPr/>
    </dgm:pt>
    <dgm:pt modelId="{84032E7A-48EB-45DA-92CB-37FE1506DB86}" type="pres">
      <dgm:prSet presAssocID="{0DA84FA6-1B1B-4CBC-BFB9-AE84A4525E72}" presName="childNode1tx" presStyleLbl="bgAcc1" presStyleIdx="2" presStyleCnt="3">
        <dgm:presLayoutVars>
          <dgm:bulletEnabled val="1"/>
        </dgm:presLayoutVars>
      </dgm:prSet>
      <dgm:spPr/>
    </dgm:pt>
    <dgm:pt modelId="{833625CA-D360-4C9A-934B-BB6F36C20109}" type="pres">
      <dgm:prSet presAssocID="{0DA84FA6-1B1B-4CBC-BFB9-AE84A4525E72}" presName="parentNode1" presStyleLbl="node1" presStyleIdx="2" presStyleCnt="3" custScaleX="144063">
        <dgm:presLayoutVars>
          <dgm:chMax val="1"/>
          <dgm:bulletEnabled val="1"/>
        </dgm:presLayoutVars>
      </dgm:prSet>
      <dgm:spPr/>
    </dgm:pt>
    <dgm:pt modelId="{417048E4-7D1D-4CD4-ACA1-444611958A8B}" type="pres">
      <dgm:prSet presAssocID="{0DA84FA6-1B1B-4CBC-BFB9-AE84A4525E72}" presName="connSite1" presStyleCnt="0"/>
      <dgm:spPr/>
    </dgm:pt>
  </dgm:ptLst>
  <dgm:cxnLst>
    <dgm:cxn modelId="{31029D20-A544-4DB4-9F5C-0A547FCB4CBF}" type="presOf" srcId="{186C252A-016F-45CD-93C6-4A1ACB43DCB8}" destId="{595E8276-CC2A-400F-B608-BDFAE00B8227}" srcOrd="0" destOrd="0" presId="urn:microsoft.com/office/officeart/2005/8/layout/hProcess4"/>
    <dgm:cxn modelId="{A26C822A-8C0A-4798-8147-57719AF376B6}" srcId="{1DF7972C-86CE-458C-A026-A43256EE8191}" destId="{186C252A-016F-45CD-93C6-4A1ACB43DCB8}" srcOrd="0" destOrd="0" parTransId="{E5761E38-F6B0-4FC1-A821-746F56C05371}" sibTransId="{BDFA8D23-1B5F-4E0A-A022-450A69CF23A0}"/>
    <dgm:cxn modelId="{F1616B3C-4E86-4309-9E67-77FA9059510F}" srcId="{9EFDEDD9-9326-44E7-943E-9D2024E0D39A}" destId="{677254B0-32B0-44C5-8CC7-E655834DEE83}" srcOrd="0" destOrd="0" parTransId="{7D7750DA-41D7-4AB3-97B0-97C20C8397D3}" sibTransId="{FFF136FF-FBAD-4CBC-9C17-A51EC1F53392}"/>
    <dgm:cxn modelId="{B7094F62-56A6-4D3C-8BEB-7ED0E673AF2A}" type="presOf" srcId="{0DA84FA6-1B1B-4CBC-BFB9-AE84A4525E72}" destId="{833625CA-D360-4C9A-934B-BB6F36C20109}" srcOrd="0" destOrd="0" presId="urn:microsoft.com/office/officeart/2005/8/layout/hProcess4"/>
    <dgm:cxn modelId="{EC26CD64-FABC-4804-A1A2-427DC3E419C3}" type="presOf" srcId="{1DF7972C-86CE-458C-A026-A43256EE8191}" destId="{9B806EC9-09BB-41AA-972A-69D61145E8C0}" srcOrd="0" destOrd="0" presId="urn:microsoft.com/office/officeart/2005/8/layout/hProcess4"/>
    <dgm:cxn modelId="{5065DF68-EFAF-4312-83D6-98E433DCC2F1}" type="presOf" srcId="{BF9BE852-65A9-4947-8F48-A800056A9F6C}" destId="{84032E7A-48EB-45DA-92CB-37FE1506DB86}" srcOrd="1" destOrd="0" presId="urn:microsoft.com/office/officeart/2005/8/layout/hProcess4"/>
    <dgm:cxn modelId="{A4C1ED6C-36CD-438B-812E-1921E44A2EC8}" type="presOf" srcId="{3C72B866-1BE5-43B4-ACDA-FC08BA1349C7}" destId="{EAA28408-9C11-4F0E-B964-201D95D50E00}" srcOrd="0" destOrd="0" presId="urn:microsoft.com/office/officeart/2005/8/layout/hProcess4"/>
    <dgm:cxn modelId="{0EB0DB71-2A84-4AAD-AB6D-55C68D3960B2}" type="presOf" srcId="{9EFDEDD9-9326-44E7-943E-9D2024E0D39A}" destId="{23A3F8F8-B8BE-4A18-8D57-7096A0B66196}" srcOrd="0" destOrd="0" presId="urn:microsoft.com/office/officeart/2005/8/layout/hProcess4"/>
    <dgm:cxn modelId="{4CCA1886-B863-4E71-AB2B-7151A6E8077B}" type="presOf" srcId="{BF9BE852-65A9-4947-8F48-A800056A9F6C}" destId="{5CBC0E93-87EB-4540-939F-6C1B4254531E}" srcOrd="0" destOrd="0" presId="urn:microsoft.com/office/officeart/2005/8/layout/hProcess4"/>
    <dgm:cxn modelId="{034A04B1-945C-4F30-A667-4C8D89A33CAC}" srcId="{1DF7972C-86CE-458C-A026-A43256EE8191}" destId="{0DA84FA6-1B1B-4CBC-BFB9-AE84A4525E72}" srcOrd="2" destOrd="0" parTransId="{FF549D29-2722-49BB-9DF6-7836D0B7597C}" sibTransId="{02007C57-1F60-4B40-8A3A-2704F74C4F31}"/>
    <dgm:cxn modelId="{5ABA8FB1-0036-413E-B4FA-170AF27C9A20}" srcId="{0DA84FA6-1B1B-4CBC-BFB9-AE84A4525E72}" destId="{BF9BE852-65A9-4947-8F48-A800056A9F6C}" srcOrd="0" destOrd="0" parTransId="{4B8A9774-7BAE-4A76-8506-8CC1161D9030}" sibTransId="{744E1843-7262-40BB-B436-3815FE573A79}"/>
    <dgm:cxn modelId="{77808CBA-10BA-4287-96C5-9ED28C46E3D1}" type="presOf" srcId="{BDFA8D23-1B5F-4E0A-A022-450A69CF23A0}" destId="{C0862D44-C476-43B6-A143-59FA5CF0209D}" srcOrd="0" destOrd="0" presId="urn:microsoft.com/office/officeart/2005/8/layout/hProcess4"/>
    <dgm:cxn modelId="{C0C33CBF-6266-402B-A269-DBBA1451A4DF}" type="presOf" srcId="{677254B0-32B0-44C5-8CC7-E655834DEE83}" destId="{73C9B59A-1B69-4364-A6D0-EB19292ABDDB}" srcOrd="0" destOrd="0" presId="urn:microsoft.com/office/officeart/2005/8/layout/hProcess4"/>
    <dgm:cxn modelId="{BC1ACACA-8CCC-47D8-84F7-7D6662911964}" srcId="{1DF7972C-86CE-458C-A026-A43256EE8191}" destId="{9EFDEDD9-9326-44E7-943E-9D2024E0D39A}" srcOrd="1" destOrd="0" parTransId="{B0D94DB4-A711-4E1E-BE08-F3AFD3F385CB}" sibTransId="{3C72B866-1BE5-43B4-ACDA-FC08BA1349C7}"/>
    <dgm:cxn modelId="{0C33A9DE-7A68-414D-9008-3EBB0A50684F}" type="presOf" srcId="{76D7EFE5-3297-4B22-9DC9-8252DF916529}" destId="{6A7C63E2-DD19-4109-9B4E-9523CD619DEA}" srcOrd="1" destOrd="0" presId="urn:microsoft.com/office/officeart/2005/8/layout/hProcess4"/>
    <dgm:cxn modelId="{57E252F3-B7B9-48AF-A515-2397CDCA75CA}" type="presOf" srcId="{677254B0-32B0-44C5-8CC7-E655834DEE83}" destId="{A5FE1FB9-478D-4157-AB8F-9C518C52FA39}" srcOrd="1" destOrd="0" presId="urn:microsoft.com/office/officeart/2005/8/layout/hProcess4"/>
    <dgm:cxn modelId="{3D0B5FFC-C1E1-46D1-BBBE-F7A4395A4D69}" srcId="{186C252A-016F-45CD-93C6-4A1ACB43DCB8}" destId="{76D7EFE5-3297-4B22-9DC9-8252DF916529}" srcOrd="0" destOrd="0" parTransId="{987A8EB1-883D-461D-A70A-10A19DAEE437}" sibTransId="{1ED58EF9-C0E0-40D6-8DD5-17FFC57C3028}"/>
    <dgm:cxn modelId="{8A1C7BFC-1715-42CC-BE39-61A9102A94AB}" type="presOf" srcId="{76D7EFE5-3297-4B22-9DC9-8252DF916529}" destId="{CE7E7777-D9A8-4931-9C37-BE0225B671DB}" srcOrd="0" destOrd="0" presId="urn:microsoft.com/office/officeart/2005/8/layout/hProcess4"/>
    <dgm:cxn modelId="{0959F20A-1275-473B-A396-18899B25F5A7}" type="presParOf" srcId="{9B806EC9-09BB-41AA-972A-69D61145E8C0}" destId="{30B339AD-2009-4D30-8EEA-D68A836E428D}" srcOrd="0" destOrd="0" presId="urn:microsoft.com/office/officeart/2005/8/layout/hProcess4"/>
    <dgm:cxn modelId="{19FBF6A7-CEA0-44CD-8B80-E9369E5023CE}" type="presParOf" srcId="{9B806EC9-09BB-41AA-972A-69D61145E8C0}" destId="{D11CD6D0-8CFD-414E-BD46-CC4281CB33C4}" srcOrd="1" destOrd="0" presId="urn:microsoft.com/office/officeart/2005/8/layout/hProcess4"/>
    <dgm:cxn modelId="{FAC12C8B-3317-4AA7-8855-B5892FB84B64}" type="presParOf" srcId="{9B806EC9-09BB-41AA-972A-69D61145E8C0}" destId="{30D5C32D-DBF8-4660-8642-17604AB6A086}" srcOrd="2" destOrd="0" presId="urn:microsoft.com/office/officeart/2005/8/layout/hProcess4"/>
    <dgm:cxn modelId="{7537AC2E-C79D-45D7-B884-1CE28C79B9DD}" type="presParOf" srcId="{30D5C32D-DBF8-4660-8642-17604AB6A086}" destId="{36454820-DE6C-4B82-ABB2-C8218B0C88CB}" srcOrd="0" destOrd="0" presId="urn:microsoft.com/office/officeart/2005/8/layout/hProcess4"/>
    <dgm:cxn modelId="{472FF451-2B9E-4205-8E2C-E41FE4556531}" type="presParOf" srcId="{36454820-DE6C-4B82-ABB2-C8218B0C88CB}" destId="{D0898966-299E-43AB-892E-513ED1578839}" srcOrd="0" destOrd="0" presId="urn:microsoft.com/office/officeart/2005/8/layout/hProcess4"/>
    <dgm:cxn modelId="{12596535-2599-4145-86DA-734AE5DDC849}" type="presParOf" srcId="{36454820-DE6C-4B82-ABB2-C8218B0C88CB}" destId="{CE7E7777-D9A8-4931-9C37-BE0225B671DB}" srcOrd="1" destOrd="0" presId="urn:microsoft.com/office/officeart/2005/8/layout/hProcess4"/>
    <dgm:cxn modelId="{1F2DA866-FA0C-4F5A-B23C-2780D183187C}" type="presParOf" srcId="{36454820-DE6C-4B82-ABB2-C8218B0C88CB}" destId="{6A7C63E2-DD19-4109-9B4E-9523CD619DEA}" srcOrd="2" destOrd="0" presId="urn:microsoft.com/office/officeart/2005/8/layout/hProcess4"/>
    <dgm:cxn modelId="{6B6EFBDB-63E5-4673-BF70-50F0306BD48D}" type="presParOf" srcId="{36454820-DE6C-4B82-ABB2-C8218B0C88CB}" destId="{595E8276-CC2A-400F-B608-BDFAE00B8227}" srcOrd="3" destOrd="0" presId="urn:microsoft.com/office/officeart/2005/8/layout/hProcess4"/>
    <dgm:cxn modelId="{BB7D1C35-B73F-496D-ABB8-A6AB0E61C35E}" type="presParOf" srcId="{36454820-DE6C-4B82-ABB2-C8218B0C88CB}" destId="{60AAA742-0706-4037-9FF5-4DF30F1315E8}" srcOrd="4" destOrd="0" presId="urn:microsoft.com/office/officeart/2005/8/layout/hProcess4"/>
    <dgm:cxn modelId="{9C2C70C2-35BA-4D15-B86D-03D57AAC2EC8}" type="presParOf" srcId="{30D5C32D-DBF8-4660-8642-17604AB6A086}" destId="{C0862D44-C476-43B6-A143-59FA5CF0209D}" srcOrd="1" destOrd="0" presId="urn:microsoft.com/office/officeart/2005/8/layout/hProcess4"/>
    <dgm:cxn modelId="{C1D2D8A3-0D63-4BC3-8715-0B1844DBCCA9}" type="presParOf" srcId="{30D5C32D-DBF8-4660-8642-17604AB6A086}" destId="{A4458BC4-86C9-48AA-8390-4D5A266764EB}" srcOrd="2" destOrd="0" presId="urn:microsoft.com/office/officeart/2005/8/layout/hProcess4"/>
    <dgm:cxn modelId="{E6A1A885-9115-426F-915C-40D09843F396}" type="presParOf" srcId="{A4458BC4-86C9-48AA-8390-4D5A266764EB}" destId="{7E541633-D4D8-49A2-A374-0273CC062372}" srcOrd="0" destOrd="0" presId="urn:microsoft.com/office/officeart/2005/8/layout/hProcess4"/>
    <dgm:cxn modelId="{3CCA49DA-16CC-4C3C-9E0F-2D1C093A7F75}" type="presParOf" srcId="{A4458BC4-86C9-48AA-8390-4D5A266764EB}" destId="{73C9B59A-1B69-4364-A6D0-EB19292ABDDB}" srcOrd="1" destOrd="0" presId="urn:microsoft.com/office/officeart/2005/8/layout/hProcess4"/>
    <dgm:cxn modelId="{EE87D52D-C625-4BBA-97E3-61A2FB319338}" type="presParOf" srcId="{A4458BC4-86C9-48AA-8390-4D5A266764EB}" destId="{A5FE1FB9-478D-4157-AB8F-9C518C52FA39}" srcOrd="2" destOrd="0" presId="urn:microsoft.com/office/officeart/2005/8/layout/hProcess4"/>
    <dgm:cxn modelId="{58226F92-CE61-453D-B25B-8964601253C5}" type="presParOf" srcId="{A4458BC4-86C9-48AA-8390-4D5A266764EB}" destId="{23A3F8F8-B8BE-4A18-8D57-7096A0B66196}" srcOrd="3" destOrd="0" presId="urn:microsoft.com/office/officeart/2005/8/layout/hProcess4"/>
    <dgm:cxn modelId="{D3BDD301-900A-4007-BBE3-8CEEA2439E64}" type="presParOf" srcId="{A4458BC4-86C9-48AA-8390-4D5A266764EB}" destId="{B168EB10-45A2-40E5-8DD2-E534EB78928B}" srcOrd="4" destOrd="0" presId="urn:microsoft.com/office/officeart/2005/8/layout/hProcess4"/>
    <dgm:cxn modelId="{6CFBEE4D-EE78-434F-8CE5-963D2CCB9FE7}" type="presParOf" srcId="{30D5C32D-DBF8-4660-8642-17604AB6A086}" destId="{EAA28408-9C11-4F0E-B964-201D95D50E00}" srcOrd="3" destOrd="0" presId="urn:microsoft.com/office/officeart/2005/8/layout/hProcess4"/>
    <dgm:cxn modelId="{ABBC12DA-9A0F-4FF2-8A92-B91937AEB781}" type="presParOf" srcId="{30D5C32D-DBF8-4660-8642-17604AB6A086}" destId="{67341C0B-2EFB-4B05-AD47-2C89F44E1D06}" srcOrd="4" destOrd="0" presId="urn:microsoft.com/office/officeart/2005/8/layout/hProcess4"/>
    <dgm:cxn modelId="{9C42E316-5F9B-401D-8D90-0B4ECCD4B912}" type="presParOf" srcId="{67341C0B-2EFB-4B05-AD47-2C89F44E1D06}" destId="{2E7707B8-78D4-46A4-9292-DCCE92C7263C}" srcOrd="0" destOrd="0" presId="urn:microsoft.com/office/officeart/2005/8/layout/hProcess4"/>
    <dgm:cxn modelId="{85ABE6DA-9BDE-4C69-80D5-B8A7134AC5E7}" type="presParOf" srcId="{67341C0B-2EFB-4B05-AD47-2C89F44E1D06}" destId="{5CBC0E93-87EB-4540-939F-6C1B4254531E}" srcOrd="1" destOrd="0" presId="urn:microsoft.com/office/officeart/2005/8/layout/hProcess4"/>
    <dgm:cxn modelId="{AE21CD4C-B7B1-43DA-B46A-911630921163}" type="presParOf" srcId="{67341C0B-2EFB-4B05-AD47-2C89F44E1D06}" destId="{84032E7A-48EB-45DA-92CB-37FE1506DB86}" srcOrd="2" destOrd="0" presId="urn:microsoft.com/office/officeart/2005/8/layout/hProcess4"/>
    <dgm:cxn modelId="{0B2EAB4F-6615-4695-80D0-67AAC616E207}" type="presParOf" srcId="{67341C0B-2EFB-4B05-AD47-2C89F44E1D06}" destId="{833625CA-D360-4C9A-934B-BB6F36C20109}" srcOrd="3" destOrd="0" presId="urn:microsoft.com/office/officeart/2005/8/layout/hProcess4"/>
    <dgm:cxn modelId="{7AE8CD52-ABC2-4BA5-BA2C-63DD4E3FD328}" type="presParOf" srcId="{67341C0B-2EFB-4B05-AD47-2C89F44E1D06}" destId="{417048E4-7D1D-4CD4-ACA1-444611958A8B}"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E7777-D9A8-4931-9C37-BE0225B671DB}">
      <dsp:nvSpPr>
        <dsp:cNvPr id="0" name=""/>
        <dsp:cNvSpPr/>
      </dsp:nvSpPr>
      <dsp:spPr>
        <a:xfrm>
          <a:off x="613" y="903873"/>
          <a:ext cx="2869696" cy="1642961"/>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228600" lvl="1" indent="-228600" algn="ctr" defTabSz="1066800">
            <a:lnSpc>
              <a:spcPct val="90000"/>
            </a:lnSpc>
            <a:spcBef>
              <a:spcPct val="0"/>
            </a:spcBef>
            <a:spcAft>
              <a:spcPct val="15000"/>
            </a:spcAft>
            <a:buChar char="•"/>
          </a:pPr>
          <a:r>
            <a:rPr lang="fr-FR" sz="2400" kern="1200" dirty="0"/>
            <a:t>Code source : fichier.java </a:t>
          </a:r>
          <a:endParaRPr lang="en-GB" sz="2400" kern="1200" dirty="0"/>
        </a:p>
      </dsp:txBody>
      <dsp:txXfrm>
        <a:off x="38422" y="941682"/>
        <a:ext cx="2794078" cy="1215280"/>
      </dsp:txXfrm>
    </dsp:sp>
    <dsp:sp modelId="{C0862D44-C476-43B6-A143-59FA5CF0209D}">
      <dsp:nvSpPr>
        <dsp:cNvPr id="0" name=""/>
        <dsp:cNvSpPr/>
      </dsp:nvSpPr>
      <dsp:spPr>
        <a:xfrm>
          <a:off x="1447967" y="407973"/>
          <a:ext cx="3408860" cy="3408860"/>
        </a:xfrm>
        <a:prstGeom prst="leftCircularArrow">
          <a:avLst>
            <a:gd name="adj1" fmla="val 3026"/>
            <a:gd name="adj2" fmla="val 371268"/>
            <a:gd name="adj3" fmla="val 2146778"/>
            <a:gd name="adj4" fmla="val 9024489"/>
            <a:gd name="adj5" fmla="val 3530"/>
          </a:avLst>
        </a:prstGeom>
        <a:solidFill>
          <a:schemeClr val="accent2">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95E8276-CC2A-400F-B608-BDFAE00B8227}">
      <dsp:nvSpPr>
        <dsp:cNvPr id="0" name=""/>
        <dsp:cNvSpPr/>
      </dsp:nvSpPr>
      <dsp:spPr>
        <a:xfrm>
          <a:off x="492036" y="2194771"/>
          <a:ext cx="2550841" cy="70412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a:t>Compilation </a:t>
          </a:r>
        </a:p>
        <a:p>
          <a:pPr marL="0" lvl="0" indent="0" algn="ctr" defTabSz="889000">
            <a:lnSpc>
              <a:spcPct val="90000"/>
            </a:lnSpc>
            <a:spcBef>
              <a:spcPct val="0"/>
            </a:spcBef>
            <a:spcAft>
              <a:spcPct val="35000"/>
            </a:spcAft>
            <a:buNone/>
          </a:pPr>
          <a:r>
            <a:rPr lang="en-GB" sz="2000" b="1" kern="1200"/>
            <a:t>javac</a:t>
          </a:r>
          <a:endParaRPr lang="en-GB" sz="2000" b="1" kern="1200" dirty="0"/>
        </a:p>
      </dsp:txBody>
      <dsp:txXfrm>
        <a:off x="512659" y="2215394"/>
        <a:ext cx="2509595" cy="662880"/>
      </dsp:txXfrm>
    </dsp:sp>
    <dsp:sp modelId="{73C9B59A-1B69-4364-A6D0-EB19292ABDDB}">
      <dsp:nvSpPr>
        <dsp:cNvPr id="0" name=""/>
        <dsp:cNvSpPr/>
      </dsp:nvSpPr>
      <dsp:spPr>
        <a:xfrm>
          <a:off x="3534083" y="903873"/>
          <a:ext cx="2869696" cy="1642961"/>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66675" tIns="66675" rIns="66675" bIns="66675" numCol="1" spcCol="1270" anchor="t" anchorCtr="0">
          <a:noAutofit/>
        </a:bodyPr>
        <a:lstStyle/>
        <a:p>
          <a:pPr marL="285750" lvl="1" indent="-285750" algn="ctr" defTabSz="1555750">
            <a:lnSpc>
              <a:spcPct val="90000"/>
            </a:lnSpc>
            <a:spcBef>
              <a:spcPct val="0"/>
            </a:spcBef>
            <a:spcAft>
              <a:spcPct val="15000"/>
            </a:spcAft>
            <a:buChar char="•"/>
          </a:pPr>
          <a:r>
            <a:rPr lang="fr-FR" sz="3500" kern="1200" dirty="0"/>
            <a:t>Byte code : </a:t>
          </a:r>
          <a:r>
            <a:rPr lang="fr-FR" sz="3500" kern="1200" dirty="0" err="1"/>
            <a:t>fichier.class</a:t>
          </a:r>
          <a:r>
            <a:rPr lang="fr-FR" sz="3500" kern="1200" dirty="0"/>
            <a:t> </a:t>
          </a:r>
          <a:endParaRPr lang="en-GB" sz="3500" kern="1200" dirty="0"/>
        </a:p>
      </dsp:txBody>
      <dsp:txXfrm>
        <a:off x="3571892" y="1293745"/>
        <a:ext cx="2794078" cy="1215280"/>
      </dsp:txXfrm>
    </dsp:sp>
    <dsp:sp modelId="{EAA28408-9C11-4F0E-B964-201D95D50E00}">
      <dsp:nvSpPr>
        <dsp:cNvPr id="0" name=""/>
        <dsp:cNvSpPr/>
      </dsp:nvSpPr>
      <dsp:spPr>
        <a:xfrm>
          <a:off x="4964837" y="-430544"/>
          <a:ext cx="3663390" cy="3663390"/>
        </a:xfrm>
        <a:prstGeom prst="circularArrow">
          <a:avLst>
            <a:gd name="adj1" fmla="val 2816"/>
            <a:gd name="adj2" fmla="val 343772"/>
            <a:gd name="adj3" fmla="val 19480717"/>
            <a:gd name="adj4" fmla="val 12575511"/>
            <a:gd name="adj5" fmla="val 3285"/>
          </a:avLst>
        </a:prstGeom>
        <a:solidFill>
          <a:schemeClr val="accent3">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3A3F8F8-B8BE-4A18-8D57-7096A0B66196}">
      <dsp:nvSpPr>
        <dsp:cNvPr id="0" name=""/>
        <dsp:cNvSpPr/>
      </dsp:nvSpPr>
      <dsp:spPr>
        <a:xfrm>
          <a:off x="4025506" y="551809"/>
          <a:ext cx="2550841" cy="70412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fr-FR" sz="1900" kern="1200" dirty="0"/>
            <a:t>Interpréteur</a:t>
          </a:r>
        </a:p>
        <a:p>
          <a:pPr marL="0" lvl="0" indent="0" algn="ctr" defTabSz="844550">
            <a:lnSpc>
              <a:spcPct val="90000"/>
            </a:lnSpc>
            <a:spcBef>
              <a:spcPct val="0"/>
            </a:spcBef>
            <a:spcAft>
              <a:spcPct val="35000"/>
            </a:spcAft>
            <a:buNone/>
          </a:pPr>
          <a:r>
            <a:rPr lang="fr-FR" sz="1900" kern="1200" dirty="0"/>
            <a:t>JVM</a:t>
          </a:r>
        </a:p>
      </dsp:txBody>
      <dsp:txXfrm>
        <a:off x="4046129" y="572432"/>
        <a:ext cx="2509595" cy="662880"/>
      </dsp:txXfrm>
    </dsp:sp>
    <dsp:sp modelId="{5CBC0E93-87EB-4540-939F-6C1B4254531E}">
      <dsp:nvSpPr>
        <dsp:cNvPr id="0" name=""/>
        <dsp:cNvSpPr/>
      </dsp:nvSpPr>
      <dsp:spPr>
        <a:xfrm>
          <a:off x="7067553" y="903873"/>
          <a:ext cx="2869696" cy="1642961"/>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285750" lvl="1" indent="-285750" algn="ctr" defTabSz="1511300">
            <a:lnSpc>
              <a:spcPct val="90000"/>
            </a:lnSpc>
            <a:spcBef>
              <a:spcPct val="0"/>
            </a:spcBef>
            <a:spcAft>
              <a:spcPct val="15000"/>
            </a:spcAft>
            <a:buChar char="•"/>
          </a:pPr>
          <a:r>
            <a:rPr lang="fr-FR" sz="3400" kern="1200" dirty="0"/>
            <a:t>Code machine</a:t>
          </a:r>
          <a:endParaRPr lang="en-GB" sz="3400" kern="1200" dirty="0"/>
        </a:p>
      </dsp:txBody>
      <dsp:txXfrm>
        <a:off x="7105362" y="941682"/>
        <a:ext cx="2794078" cy="1215280"/>
      </dsp:txXfrm>
    </dsp:sp>
    <dsp:sp modelId="{833625CA-D360-4C9A-934B-BB6F36C20109}">
      <dsp:nvSpPr>
        <dsp:cNvPr id="0" name=""/>
        <dsp:cNvSpPr/>
      </dsp:nvSpPr>
      <dsp:spPr>
        <a:xfrm>
          <a:off x="7558976" y="2194771"/>
          <a:ext cx="2550841" cy="70412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fr-FR" sz="1900" kern="1200" dirty="0"/>
            <a:t>Exécution</a:t>
          </a:r>
          <a:endParaRPr lang="en-GB" sz="1900" kern="1200" dirty="0"/>
        </a:p>
      </dsp:txBody>
      <dsp:txXfrm>
        <a:off x="7579599" y="2215394"/>
        <a:ext cx="2509595" cy="6628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4" name="Espace réservé du pied de page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fr-FR" smtClean="0"/>
              <a:t>‹N°›</a:t>
            </a:fld>
            <a:endParaRPr lang="fr-FR"/>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6ECA55-825B-40C4-AA80-03964DC4EE0C}" type="datetime1">
              <a:rPr lang="fr-FR" noProof="0" smtClean="0"/>
              <a:t>05/11/2023</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fr-FR" noProof="0" smtClean="0"/>
              <a:t>‹N°›</a:t>
            </a:fld>
            <a:endParaRPr lang="fr-FR"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a:t>
            </a:fld>
            <a:endParaRPr lang="fr-FR"/>
          </a:p>
        </p:txBody>
      </p:sp>
    </p:spTree>
    <p:extLst>
      <p:ext uri="{BB962C8B-B14F-4D97-AF65-F5344CB8AC3E}">
        <p14:creationId xmlns:p14="http://schemas.microsoft.com/office/powerpoint/2010/main" val="304449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Par exemple, Si on doit décrire cette image, on parlera naturellement des objet qu’on voit</a:t>
            </a:r>
          </a:p>
          <a:p>
            <a:endParaRPr lang="fr-FR" sz="1200" dirty="0"/>
          </a:p>
          <a:p>
            <a:r>
              <a:rPr lang="fr-FR" sz="1200" dirty="0"/>
              <a:t>Des </a:t>
            </a:r>
            <a:r>
              <a:rPr lang="fr-FR" sz="1200" dirty="0" err="1"/>
              <a:t>personen</a:t>
            </a:r>
            <a:r>
              <a:rPr lang="fr-FR" sz="1200" dirty="0"/>
              <a:t>, voiture , </a:t>
            </a:r>
            <a:r>
              <a:rPr lang="fr-FR" sz="1200" dirty="0" err="1"/>
              <a:t>batiments</a:t>
            </a:r>
            <a:r>
              <a:rPr lang="fr-FR" sz="1200" dirty="0"/>
              <a:t> …</a:t>
            </a:r>
          </a:p>
          <a:p>
            <a:endParaRPr lang="fr-FR" sz="1200" dirty="0"/>
          </a:p>
          <a:p>
            <a:r>
              <a:rPr lang="fr-FR" sz="1200" dirty="0"/>
              <a:t>Notre perception cherche activement à extraire des objets de la réalité qui nous entoure</a:t>
            </a:r>
          </a:p>
          <a:p>
            <a:endParaRPr lang="fr-FR" sz="1200" dirty="0"/>
          </a:p>
          <a:p>
            <a:r>
              <a:rPr lang="fr-FR" sz="1200" dirty="0"/>
              <a:t>Pour un être humain il est facile de décrire la réalité en objet  plutôt qu’en terme de données et procédure</a:t>
            </a: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10</a:t>
            </a:fld>
            <a:endParaRPr lang="fr-FR"/>
          </a:p>
        </p:txBody>
      </p:sp>
    </p:spTree>
    <p:extLst>
      <p:ext uri="{BB962C8B-B14F-4D97-AF65-F5344CB8AC3E}">
        <p14:creationId xmlns:p14="http://schemas.microsoft.com/office/powerpoint/2010/main" val="3894153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dirty="0"/>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11</a:t>
            </a:fld>
            <a:endParaRPr lang="fr-FR"/>
          </a:p>
        </p:txBody>
      </p:sp>
    </p:spTree>
    <p:extLst>
      <p:ext uri="{BB962C8B-B14F-4D97-AF65-F5344CB8AC3E}">
        <p14:creationId xmlns:p14="http://schemas.microsoft.com/office/powerpoint/2010/main" val="1236945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dirty="0"/>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12</a:t>
            </a:fld>
            <a:endParaRPr lang="fr-FR"/>
          </a:p>
        </p:txBody>
      </p:sp>
    </p:spTree>
    <p:extLst>
      <p:ext uri="{BB962C8B-B14F-4D97-AF65-F5344CB8AC3E}">
        <p14:creationId xmlns:p14="http://schemas.microsoft.com/office/powerpoint/2010/main" val="342993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13</a:t>
            </a:fld>
            <a:endParaRPr lang="fr-FR"/>
          </a:p>
        </p:txBody>
      </p:sp>
    </p:spTree>
    <p:extLst>
      <p:ext uri="{BB962C8B-B14F-4D97-AF65-F5344CB8AC3E}">
        <p14:creationId xmlns:p14="http://schemas.microsoft.com/office/powerpoint/2010/main" val="3974357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14</a:t>
            </a:fld>
            <a:endParaRPr lang="fr-FR"/>
          </a:p>
        </p:txBody>
      </p:sp>
    </p:spTree>
    <p:extLst>
      <p:ext uri="{BB962C8B-B14F-4D97-AF65-F5344CB8AC3E}">
        <p14:creationId xmlns:p14="http://schemas.microsoft.com/office/powerpoint/2010/main" val="4189579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15</a:t>
            </a:fld>
            <a:endParaRPr lang="fr-FR"/>
          </a:p>
        </p:txBody>
      </p:sp>
    </p:spTree>
    <p:extLst>
      <p:ext uri="{BB962C8B-B14F-4D97-AF65-F5344CB8AC3E}">
        <p14:creationId xmlns:p14="http://schemas.microsoft.com/office/powerpoint/2010/main" val="2794774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Times New Roman" panose="02020603050405020304" pitchFamily="18" charset="0"/>
                <a:ea typeface="Calibri" panose="020F0502020204030204" pitchFamily="34" charset="0"/>
              </a:rPr>
              <a:t>L’attribut représente une propriété d’un objet. Il permet de stocker l’état courant de l’objet. Une classe peut contenir plusieurs attributs. Ils peuvent être de type primitif (entier, caractère … etc.) mais également de type plus complexe.</a:t>
            </a:r>
          </a:p>
          <a:p>
            <a:endParaRPr lang="fr-FR" sz="1800" dirty="0">
              <a:effectLst/>
              <a:latin typeface="Times New Roman" panose="02020603050405020304" pitchFamily="18" charset="0"/>
            </a:endParaRPr>
          </a:p>
          <a:p>
            <a:r>
              <a:rPr lang="fr-FR" sz="1800" dirty="0">
                <a:effectLst/>
                <a:latin typeface="Times New Roman" panose="02020603050405020304" pitchFamily="18" charset="0"/>
              </a:rPr>
              <a:t>Définir les comportements de l’objet et ses actions possible.</a:t>
            </a:r>
          </a:p>
          <a:p>
            <a:r>
              <a:rPr lang="fr-FR" sz="1800" dirty="0">
                <a:effectLst/>
                <a:latin typeface="Times New Roman" panose="02020603050405020304" pitchFamily="18" charset="0"/>
              </a:rPr>
              <a:t>Une méthode c’une opération qu’on peut effectuer sur l’instance de la classe.</a:t>
            </a:r>
            <a:endParaRPr lang="fr-FR" dirty="0"/>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16</a:t>
            </a:fld>
            <a:endParaRPr lang="fr-FR"/>
          </a:p>
        </p:txBody>
      </p:sp>
    </p:spTree>
    <p:extLst>
      <p:ext uri="{BB962C8B-B14F-4D97-AF65-F5344CB8AC3E}">
        <p14:creationId xmlns:p14="http://schemas.microsoft.com/office/powerpoint/2010/main" val="3891822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17</a:t>
            </a:fld>
            <a:endParaRPr lang="fr-FR"/>
          </a:p>
        </p:txBody>
      </p:sp>
    </p:spTree>
    <p:extLst>
      <p:ext uri="{BB962C8B-B14F-4D97-AF65-F5344CB8AC3E}">
        <p14:creationId xmlns:p14="http://schemas.microsoft.com/office/powerpoint/2010/main" val="1562041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rPr>
              <a:t>Si on voit bien l’objet est composé de 2 parties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rPr>
              <a:t> représente les propriétés ou les caractéristiques de l’objet. Elle sert a enregistrer l’</a:t>
            </a:r>
            <a:r>
              <a:rPr lang="fr-FR" dirty="0" err="1">
                <a:solidFill>
                  <a:schemeClr val="bg1"/>
                </a:solidFill>
              </a:rPr>
              <a:t>etat</a:t>
            </a:r>
            <a:r>
              <a:rPr lang="fr-FR" dirty="0">
                <a:solidFill>
                  <a:schemeClr val="bg1"/>
                </a:solidFill>
              </a:rPr>
              <a:t> courant de l’objet. Ces variables peuvent changer de valeur durant la vie de l’objet. Cette partie s’</a:t>
            </a:r>
            <a:r>
              <a:rPr lang="fr-FR" dirty="0" err="1">
                <a:solidFill>
                  <a:schemeClr val="bg1"/>
                </a:solidFill>
              </a:rPr>
              <a:t>apelle</a:t>
            </a:r>
            <a:r>
              <a:rPr lang="fr-FR" dirty="0">
                <a:solidFill>
                  <a:schemeClr val="bg1"/>
                </a:solidFill>
              </a:rPr>
              <a:t> les </a:t>
            </a:r>
            <a:r>
              <a:rPr lang="fr-FR" dirty="0" err="1">
                <a:solidFill>
                  <a:schemeClr val="bg1"/>
                </a:solidFill>
              </a:rPr>
              <a:t>attirbuts</a:t>
            </a:r>
            <a:endParaRPr lang="en-GB" dirty="0">
              <a:solidFill>
                <a:schemeClr val="bg1"/>
              </a:solidFill>
            </a:endParaRPr>
          </a:p>
          <a:p>
            <a:endParaRPr lang="fr-FR" dirty="0"/>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18</a:t>
            </a:fld>
            <a:endParaRPr lang="fr-FR"/>
          </a:p>
        </p:txBody>
      </p:sp>
    </p:spTree>
    <p:extLst>
      <p:ext uri="{BB962C8B-B14F-4D97-AF65-F5344CB8AC3E}">
        <p14:creationId xmlns:p14="http://schemas.microsoft.com/office/powerpoint/2010/main" val="1661287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rPr>
              <a:t>: représente les propriétés ou les caractéristiques de l’objet. Ces variables changent de valeur durant la vie de l’objet.</a:t>
            </a:r>
            <a:endParaRPr lang="en-GB" dirty="0">
              <a:solidFill>
                <a:schemeClr val="bg1"/>
              </a:solidFill>
            </a:endParaRPr>
          </a:p>
          <a:p>
            <a:endParaRPr lang="fr-FR" dirty="0"/>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19</a:t>
            </a:fld>
            <a:endParaRPr lang="fr-FR"/>
          </a:p>
        </p:txBody>
      </p:sp>
    </p:spTree>
    <p:extLst>
      <p:ext uri="{BB962C8B-B14F-4D97-AF65-F5344CB8AC3E}">
        <p14:creationId xmlns:p14="http://schemas.microsoft.com/office/powerpoint/2010/main" val="3730447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2</a:t>
            </a:fld>
            <a:endParaRPr lang="fr-FR"/>
          </a:p>
        </p:txBody>
      </p:sp>
    </p:spTree>
    <p:extLst>
      <p:ext uri="{BB962C8B-B14F-4D97-AF65-F5344CB8AC3E}">
        <p14:creationId xmlns:p14="http://schemas.microsoft.com/office/powerpoint/2010/main" val="225179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rPr>
              <a:t>Une communication entre objet est réalisée à travers l’envoi et la réception des message. Un message à la forme suivante</a:t>
            </a:r>
            <a:endParaRPr lang="fr-FR" dirty="0"/>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20</a:t>
            </a:fld>
            <a:endParaRPr lang="fr-FR"/>
          </a:p>
        </p:txBody>
      </p:sp>
    </p:spTree>
    <p:extLst>
      <p:ext uri="{BB962C8B-B14F-4D97-AF65-F5344CB8AC3E}">
        <p14:creationId xmlns:p14="http://schemas.microsoft.com/office/powerpoint/2010/main" val="283265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rPr>
              <a:t>: représente les propriétés ou les caractéristiques de l’objet. Ces variables changent de valeur durant la vie de l’objet.</a:t>
            </a:r>
            <a:endParaRPr lang="en-GB" dirty="0">
              <a:solidFill>
                <a:schemeClr val="bg1"/>
              </a:solidFill>
            </a:endParaRPr>
          </a:p>
          <a:p>
            <a:endParaRPr lang="fr-FR" dirty="0"/>
          </a:p>
          <a:p>
            <a:r>
              <a:rPr lang="fr-FR" dirty="0"/>
              <a:t>La note de amine dans le module est passé d’un état à un autre </a:t>
            </a:r>
            <a:r>
              <a:rPr lang="fr-FR" dirty="0" err="1"/>
              <a:t>grace</a:t>
            </a:r>
            <a:r>
              <a:rPr lang="fr-FR" dirty="0"/>
              <a:t> à l’</a:t>
            </a:r>
            <a:r>
              <a:rPr lang="fr-FR" dirty="0" err="1"/>
              <a:t>execution</a:t>
            </a:r>
            <a:r>
              <a:rPr lang="fr-FR" dirty="0"/>
              <a:t> de l’action.</a:t>
            </a: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21</a:t>
            </a:fld>
            <a:endParaRPr lang="fr-FR"/>
          </a:p>
        </p:txBody>
      </p:sp>
    </p:spTree>
    <p:extLst>
      <p:ext uri="{BB962C8B-B14F-4D97-AF65-F5344CB8AC3E}">
        <p14:creationId xmlns:p14="http://schemas.microsoft.com/office/powerpoint/2010/main" val="2641796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rPr>
              <a:t>: représente les propriétés ou les caractéristiques de l’objet. Ces variables changent de valeur durant la vie de l’objet.</a:t>
            </a:r>
            <a:endParaRPr lang="en-GB" dirty="0">
              <a:solidFill>
                <a:schemeClr val="bg1"/>
              </a:solidFill>
            </a:endParaRPr>
          </a:p>
          <a:p>
            <a:endParaRPr lang="fr-FR" dirty="0"/>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22</a:t>
            </a:fld>
            <a:endParaRPr lang="fr-FR"/>
          </a:p>
        </p:txBody>
      </p:sp>
    </p:spTree>
    <p:extLst>
      <p:ext uri="{BB962C8B-B14F-4D97-AF65-F5344CB8AC3E}">
        <p14:creationId xmlns:p14="http://schemas.microsoft.com/office/powerpoint/2010/main" val="3554023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rPr>
              <a:t>: représente les propriétés ou les caractéristiques de l’objet. Ces variables changent de valeur durant la vie de l’objet.</a:t>
            </a:r>
            <a:endParaRPr lang="en-GB" dirty="0">
              <a:solidFill>
                <a:schemeClr val="bg1"/>
              </a:solidFill>
            </a:endParaRPr>
          </a:p>
          <a:p>
            <a:endParaRPr lang="fr-FR" dirty="0"/>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23</a:t>
            </a:fld>
            <a:endParaRPr lang="fr-FR"/>
          </a:p>
        </p:txBody>
      </p:sp>
    </p:spTree>
    <p:extLst>
      <p:ext uri="{BB962C8B-B14F-4D97-AF65-F5344CB8AC3E}">
        <p14:creationId xmlns:p14="http://schemas.microsoft.com/office/powerpoint/2010/main" val="3214276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A89C7E07-3C67-C64C-8DA0-0404F6303970}" type="slidenum">
              <a:rPr lang="fr-FR" smtClean="0"/>
              <a:t>24</a:t>
            </a:fld>
            <a:endParaRPr lang="fr-FR"/>
          </a:p>
        </p:txBody>
      </p:sp>
    </p:spTree>
    <p:extLst>
      <p:ext uri="{BB962C8B-B14F-4D97-AF65-F5344CB8AC3E}">
        <p14:creationId xmlns:p14="http://schemas.microsoft.com/office/powerpoint/2010/main" val="18238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25</a:t>
            </a:fld>
            <a:endParaRPr lang="fr-FR"/>
          </a:p>
        </p:txBody>
      </p:sp>
    </p:spTree>
    <p:extLst>
      <p:ext uri="{BB962C8B-B14F-4D97-AF65-F5344CB8AC3E}">
        <p14:creationId xmlns:p14="http://schemas.microsoft.com/office/powerpoint/2010/main" val="7363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3</a:t>
            </a:fld>
            <a:endParaRPr lang="fr-FR"/>
          </a:p>
        </p:txBody>
      </p:sp>
    </p:spTree>
    <p:extLst>
      <p:ext uri="{BB962C8B-B14F-4D97-AF65-F5344CB8AC3E}">
        <p14:creationId xmlns:p14="http://schemas.microsoft.com/office/powerpoint/2010/main" val="1368145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4</a:t>
            </a:fld>
            <a:endParaRPr lang="fr-FR"/>
          </a:p>
        </p:txBody>
      </p:sp>
    </p:spTree>
    <p:extLst>
      <p:ext uri="{BB962C8B-B14F-4D97-AF65-F5344CB8AC3E}">
        <p14:creationId xmlns:p14="http://schemas.microsoft.com/office/powerpoint/2010/main" val="426594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un moyen pour le développeur de formuler le problème </a:t>
            </a:r>
            <a:r>
              <a:rPr lang="fr-FR" sz="1800" dirty="0">
                <a:effectLst/>
                <a:latin typeface="Times New Roman" panose="02020603050405020304" pitchFamily="18" charset="0"/>
                <a:ea typeface="Calibri" panose="020F0502020204030204" pitchFamily="34" charset="0"/>
              </a:rPr>
              <a:t>d</a:t>
            </a:r>
            <a:r>
              <a:rPr lang="fr-FR" dirty="0"/>
              <a:t> informatique </a:t>
            </a:r>
            <a:r>
              <a:rPr lang="fr-FR" sz="1800" dirty="0">
                <a:effectLst/>
                <a:latin typeface="Times New Roman" panose="02020603050405020304" pitchFamily="18" charset="0"/>
                <a:ea typeface="Calibri" panose="020F0502020204030204" pitchFamily="34" charset="0"/>
              </a:rPr>
              <a:t>d’imaginer sa solution et de l’implémenter. </a:t>
            </a:r>
          </a:p>
          <a:p>
            <a:r>
              <a:rPr lang="fr-FR" sz="1800" dirty="0">
                <a:effectLst/>
                <a:latin typeface="Times New Roman" panose="02020603050405020304" pitchFamily="18" charset="0"/>
                <a:ea typeface="Calibri" panose="020F0502020204030204" pitchFamily="34" charset="0"/>
              </a:rPr>
              <a:t>On peut dire donc c un mode de pensée.  </a:t>
            </a:r>
            <a:endParaRPr lang="fr-FR" dirty="0"/>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5</a:t>
            </a:fld>
            <a:endParaRPr lang="fr-FR"/>
          </a:p>
        </p:txBody>
      </p:sp>
    </p:spTree>
    <p:extLst>
      <p:ext uri="{BB962C8B-B14F-4D97-AF65-F5344CB8AC3E}">
        <p14:creationId xmlns:p14="http://schemas.microsoft.com/office/powerpoint/2010/main" val="719004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 exemple un développeur peut voir son code comme une fonction ou une composition de fonction dans le sens mathématique du terme, il s’agit alors du paradigme fonctionnel.</a:t>
            </a:r>
          </a:p>
          <a:p>
            <a:r>
              <a:rPr lang="fr-FR" dirty="0"/>
              <a:t>Un autre développeur voit son programme comme un ensemble d’objet mise en relation, cette personne travaille dans le paradigme orienté objet.</a:t>
            </a: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6</a:t>
            </a:fld>
            <a:endParaRPr lang="fr-FR"/>
          </a:p>
        </p:txBody>
      </p:sp>
    </p:spTree>
    <p:extLst>
      <p:ext uri="{BB962C8B-B14F-4D97-AF65-F5344CB8AC3E}">
        <p14:creationId xmlns:p14="http://schemas.microsoft.com/office/powerpoint/2010/main" val="28320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existe un grand nombre de paradigme de programmation. Parmi les paradigme on peut nommer le paradigme procédural, le paradigme </a:t>
            </a:r>
            <a:r>
              <a:rPr lang="fr-FR" dirty="0" err="1"/>
              <a:t>oo</a:t>
            </a:r>
            <a:r>
              <a:rPr lang="fr-FR" dirty="0"/>
              <a:t>, le paradigme fonctionnel et y’en a d'autre .. </a:t>
            </a:r>
          </a:p>
          <a:p>
            <a:r>
              <a:rPr lang="fr-FR" dirty="0"/>
              <a:t>Nous nous intéressons au paradigme orienté objet. Dans la plupart des cas les développeurs apprennent ce paradigme en 2éme intention après le paradigme procédurale. On compare souvent la programmation orienté objet avec la programmation procédurale </a:t>
            </a: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7</a:t>
            </a:fld>
            <a:endParaRPr lang="fr-FR"/>
          </a:p>
        </p:txBody>
      </p:sp>
    </p:spTree>
    <p:extLst>
      <p:ext uri="{BB962C8B-B14F-4D97-AF65-F5344CB8AC3E}">
        <p14:creationId xmlns:p14="http://schemas.microsoft.com/office/powerpoint/2010/main" val="2160187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programmation procédurale est programmation impérative et structurée. Dans ce cas le code se présente comme une séquence d’instructions des structure de contrôle  (if, </a:t>
            </a:r>
            <a:r>
              <a:rPr lang="fr-FR" dirty="0" err="1"/>
              <a:t>else</a:t>
            </a:r>
            <a:r>
              <a:rPr lang="fr-FR" dirty="0"/>
              <a:t>, </a:t>
            </a:r>
            <a:r>
              <a:rPr lang="fr-FR" dirty="0" err="1"/>
              <a:t>while</a:t>
            </a:r>
            <a:r>
              <a:rPr lang="fr-FR" dirty="0"/>
              <a:t> , for); </a:t>
            </a:r>
          </a:p>
          <a:p>
            <a:endParaRPr lang="fr-FR" dirty="0"/>
          </a:p>
          <a:p>
            <a:r>
              <a:rPr lang="fr-FR" dirty="0"/>
              <a:t>Elle fait également des appel à des procédure réutilisable. Et une procédure est appelé plusieurs fois dans le </a:t>
            </a:r>
            <a:r>
              <a:rPr lang="fr-FR" dirty="0" err="1"/>
              <a:t>meme</a:t>
            </a:r>
            <a:r>
              <a:rPr lang="fr-FR" dirty="0"/>
              <a:t> code</a:t>
            </a:r>
          </a:p>
          <a:p>
            <a:endParaRPr lang="fr-FR" dirty="0"/>
          </a:p>
          <a:p>
            <a:r>
              <a:rPr lang="fr-FR" dirty="0"/>
              <a:t>Le principe de la programmation procédurale est basé sur l’architecture de </a:t>
            </a:r>
            <a:r>
              <a:rPr lang="fr-FR"/>
              <a:t>von neumann ou les instructions et les données sont chargés en mémoire et puis traiter par l’unité arithmétique  et logique  du processeur.</a:t>
            </a:r>
            <a:endParaRPr lang="fr-FR" dirty="0"/>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8</a:t>
            </a:fld>
            <a:endParaRPr lang="fr-FR"/>
          </a:p>
        </p:txBody>
      </p:sp>
    </p:spTree>
    <p:extLst>
      <p:ext uri="{BB962C8B-B14F-4D97-AF65-F5344CB8AC3E}">
        <p14:creationId xmlns:p14="http://schemas.microsoft.com/office/powerpoint/2010/main" val="983188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programmation procédurale un programme simple pourrait se présenter de cette manière, on définit X et Y puis on fais appel a une procédure max pour trouver la maximum entre X et Y.</a:t>
            </a:r>
          </a:p>
          <a:p>
            <a:r>
              <a:rPr lang="fr-FR" dirty="0"/>
              <a:t>Dans ce code on définit les données puis on passe ces données a une procédure. Le développeur dans le paradigme procédurale exprime le problème et sa solution en terme de données et procédure Or que cette façon n’est pas tout a fait naturelle pour un être humain.</a:t>
            </a:r>
          </a:p>
        </p:txBody>
      </p:sp>
      <p:sp>
        <p:nvSpPr>
          <p:cNvPr id="4" name="Espace réservé du numéro de diapositive 3"/>
          <p:cNvSpPr>
            <a:spLocks noGrp="1"/>
          </p:cNvSpPr>
          <p:nvPr>
            <p:ph type="sldNum" sz="quarter" idx="5"/>
          </p:nvPr>
        </p:nvSpPr>
        <p:spPr/>
        <p:txBody>
          <a:bodyPr/>
          <a:lstStyle/>
          <a:p>
            <a:pPr rtl="0"/>
            <a:fld id="{A89C7E07-3C67-C64C-8DA0-0404F6303970}" type="slidenum">
              <a:rPr lang="fr-FR" smtClean="0"/>
              <a:t>9</a:t>
            </a:fld>
            <a:endParaRPr lang="fr-FR"/>
          </a:p>
        </p:txBody>
      </p:sp>
    </p:spTree>
    <p:extLst>
      <p:ext uri="{BB962C8B-B14F-4D97-AF65-F5344CB8AC3E}">
        <p14:creationId xmlns:p14="http://schemas.microsoft.com/office/powerpoint/2010/main" val="357123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fr-FR" noProof="0"/>
              <a:t>Modifiez le style du titre</a:t>
            </a:r>
            <a:endParaRPr lang="fr-FR" noProof="0" dirty="0"/>
          </a:p>
        </p:txBody>
      </p:sp>
      <p:grpSp>
        <p:nvGrpSpPr>
          <p:cNvPr id="9" name="Groupe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orme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1" name="Forme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2" name="Forme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18" name="Espace réservé du texte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13" name="Connecteur droit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orme libre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1" name="Forme libre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2" name="Forme libre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32" name="Titr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fr-FR" noProof="0"/>
              <a:t>Modifiez le style du titre</a:t>
            </a:r>
            <a:endParaRPr lang="fr-FR" noProof="0" dirty="0"/>
          </a:p>
        </p:txBody>
      </p:sp>
      <p:cxnSp>
        <p:nvCxnSpPr>
          <p:cNvPr id="33" name="Connecteur droit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Espace réservé du texte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25" name="Espace réservé du texte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27" name="Espace réservé du contenu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fr-FR" noProof="0"/>
              <a:t>Cliquez pour modifier les styles du texte du masque</a:t>
            </a:r>
          </a:p>
        </p:txBody>
      </p:sp>
      <p:sp>
        <p:nvSpPr>
          <p:cNvPr id="28" name="Espace réservé du contenu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fr-FR" noProof="0"/>
              <a:t>Cliquez pour modifier les styles du texte du masque</a:t>
            </a:r>
          </a:p>
        </p:txBody>
      </p:sp>
      <p:cxnSp>
        <p:nvCxnSpPr>
          <p:cNvPr id="15" name="Connecteur droit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Espace réservé de la date 1">
            <a:extLst>
              <a:ext uri="{FF2B5EF4-FFF2-40B4-BE49-F238E27FC236}">
                <a16:creationId xmlns:a16="http://schemas.microsoft.com/office/drawing/2014/main" id="{4914D182-A7DD-4F7B-B207-262854316EDA}"/>
              </a:ext>
            </a:extLst>
          </p:cNvPr>
          <p:cNvSpPr>
            <a:spLocks noGrp="1"/>
          </p:cNvSpPr>
          <p:nvPr>
            <p:ph type="dt" sz="half" idx="14"/>
          </p:nvPr>
        </p:nvSpPr>
        <p:spPr/>
        <p:txBody>
          <a:bodyPr rtlCol="0"/>
          <a:lstStyle/>
          <a:p>
            <a:pPr rtl="0"/>
            <a:fld id="{7645359A-0831-4F53-9B76-98B4927FDA58}" type="datetime4">
              <a:rPr lang="fr-FR" noProof="0" smtClean="0">
                <a:latin typeface="+mn-lt"/>
              </a:rPr>
              <a:t>5 novembre 2023</a:t>
            </a:fld>
            <a:endParaRPr lang="fr-FR" noProof="0" dirty="0">
              <a:latin typeface="+mn-lt"/>
            </a:endParaRPr>
          </a:p>
        </p:txBody>
      </p:sp>
      <p:sp>
        <p:nvSpPr>
          <p:cNvPr id="3" name="Espace réservé du pied de page 2">
            <a:extLst>
              <a:ext uri="{FF2B5EF4-FFF2-40B4-BE49-F238E27FC236}">
                <a16:creationId xmlns:a16="http://schemas.microsoft.com/office/drawing/2014/main" id="{10B29252-5D0B-4B9D-9FBD-8EC0929FE096}"/>
              </a:ext>
            </a:extLst>
          </p:cNvPr>
          <p:cNvSpPr>
            <a:spLocks noGrp="1"/>
          </p:cNvSpPr>
          <p:nvPr>
            <p:ph type="ftr" sz="quarter" idx="15"/>
          </p:nvPr>
        </p:nvSpPr>
        <p:spPr/>
        <p:txBody>
          <a:bodyPr rtlCol="0"/>
          <a:lstStyle/>
          <a:p>
            <a:pPr rtl="0"/>
            <a:r>
              <a:rPr lang="fr-FR" noProof="0" dirty="0"/>
              <a:t>Rapport annuel</a:t>
            </a:r>
            <a:endParaRPr lang="fr-FR" b="0" noProof="0" dirty="0"/>
          </a:p>
        </p:txBody>
      </p:sp>
      <p:sp>
        <p:nvSpPr>
          <p:cNvPr id="4" name="Espace réservé du numéro de diapositive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rtlCol="0"/>
          <a:lstStyle/>
          <a:p>
            <a:pPr rtl="0"/>
            <a:fld id="{294A09A9-5501-47C1-A89A-A340965A2BE2}" type="slidenum">
              <a:rPr lang="fr-FR" noProof="0" smtClean="0"/>
              <a:pPr rtl="0"/>
              <a:t>‹N°›</a:t>
            </a:fld>
            <a:endParaRPr lang="fr-FR" noProof="0" dirty="0"/>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e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orme libre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9" name="Forme libre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40" name="Forme libre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32" name="Titr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fr-FR" noProof="0"/>
              <a:t>Modifiez le style du titre</a:t>
            </a:r>
            <a:endParaRPr lang="fr-FR" noProof="0" dirty="0"/>
          </a:p>
        </p:txBody>
      </p:sp>
      <p:cxnSp>
        <p:nvCxnSpPr>
          <p:cNvPr id="33" name="Connecteur droit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Espace réservé du texte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fr-FR" noProof="0"/>
              <a:t>Cliquez pour modifier les styles du texte du masque</a:t>
            </a:r>
          </a:p>
        </p:txBody>
      </p:sp>
      <p:sp>
        <p:nvSpPr>
          <p:cNvPr id="27" name="Espace réservé du contenu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fr-FR" noProof="0"/>
              <a:t>Cliquez pour modifier les styles du texte du masque</a:t>
            </a:r>
          </a:p>
        </p:txBody>
      </p:sp>
      <p:sp>
        <p:nvSpPr>
          <p:cNvPr id="20" name="Espace réservé du texte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fr-FR" noProof="0"/>
              <a:t>Cliquez pour modifier les styles du texte du masque</a:t>
            </a:r>
          </a:p>
        </p:txBody>
      </p:sp>
      <p:sp>
        <p:nvSpPr>
          <p:cNvPr id="21" name="Espace réservé du contenu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fr-FR" noProof="0"/>
              <a:t>Cliquez pour modifier les styles du texte du masque</a:t>
            </a:r>
          </a:p>
        </p:txBody>
      </p:sp>
      <p:sp>
        <p:nvSpPr>
          <p:cNvPr id="22" name="Espace réservé du texte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fr-FR" noProof="0"/>
              <a:t>Cliquez pour modifier les styles du texte du masque</a:t>
            </a:r>
          </a:p>
        </p:txBody>
      </p:sp>
      <p:sp>
        <p:nvSpPr>
          <p:cNvPr id="24" name="Espace réservé du contenu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fr-FR" noProof="0"/>
              <a:t>Cliquez pour modifier les styles du texte du masque</a:t>
            </a:r>
          </a:p>
        </p:txBody>
      </p:sp>
      <p:cxnSp>
        <p:nvCxnSpPr>
          <p:cNvPr id="26" name="Connecteur droit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Espace réservé de la date 1">
            <a:extLst>
              <a:ext uri="{FF2B5EF4-FFF2-40B4-BE49-F238E27FC236}">
                <a16:creationId xmlns:a16="http://schemas.microsoft.com/office/drawing/2014/main" id="{F0FA07F3-F8E4-4505-85EC-22734AC68792}"/>
              </a:ext>
            </a:extLst>
          </p:cNvPr>
          <p:cNvSpPr>
            <a:spLocks noGrp="1"/>
          </p:cNvSpPr>
          <p:nvPr>
            <p:ph type="dt" sz="half" idx="14"/>
          </p:nvPr>
        </p:nvSpPr>
        <p:spPr/>
        <p:txBody>
          <a:bodyPr rtlCol="0"/>
          <a:lstStyle/>
          <a:p>
            <a:pPr rtl="0"/>
            <a:fld id="{C6288466-8D88-4E34-AAEC-DD4F94D8780C}" type="datetime4">
              <a:rPr lang="fr-FR" noProof="0" smtClean="0">
                <a:latin typeface="+mn-lt"/>
              </a:rPr>
              <a:t>5 novembre 2023</a:t>
            </a:fld>
            <a:endParaRPr lang="fr-FR" noProof="0" dirty="0">
              <a:latin typeface="+mn-lt"/>
            </a:endParaRPr>
          </a:p>
        </p:txBody>
      </p:sp>
      <p:sp>
        <p:nvSpPr>
          <p:cNvPr id="3" name="Espace réservé du pied de page 2">
            <a:extLst>
              <a:ext uri="{FF2B5EF4-FFF2-40B4-BE49-F238E27FC236}">
                <a16:creationId xmlns:a16="http://schemas.microsoft.com/office/drawing/2014/main" id="{D5165D22-FEF5-4F30-8822-5D2378806A9B}"/>
              </a:ext>
            </a:extLst>
          </p:cNvPr>
          <p:cNvSpPr>
            <a:spLocks noGrp="1"/>
          </p:cNvSpPr>
          <p:nvPr>
            <p:ph type="ftr" sz="quarter" idx="15"/>
          </p:nvPr>
        </p:nvSpPr>
        <p:spPr/>
        <p:txBody>
          <a:bodyPr rtlCol="0"/>
          <a:lstStyle/>
          <a:p>
            <a:pPr rtl="0"/>
            <a:r>
              <a:rPr lang="fr-FR" noProof="0" dirty="0"/>
              <a:t>Rapport annuel</a:t>
            </a:r>
            <a:endParaRPr lang="fr-FR" b="0" noProof="0" dirty="0"/>
          </a:p>
        </p:txBody>
      </p:sp>
      <p:sp>
        <p:nvSpPr>
          <p:cNvPr id="4" name="Espace réservé du numéro de diapositive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rtlCol="0"/>
          <a:lstStyle/>
          <a:p>
            <a:pPr rtl="0"/>
            <a:fld id="{294A09A9-5501-47C1-A89A-A340965A2BE2}" type="slidenum">
              <a:rPr lang="fr-FR" noProof="0" smtClean="0"/>
              <a:pPr rtl="0"/>
              <a:t>‹N°›</a:t>
            </a:fld>
            <a:endParaRPr lang="fr-FR" noProof="0" dirty="0"/>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écapitulatif ">
    <p:bg>
      <p:bgPr>
        <a:solidFill>
          <a:schemeClr val="tx1"/>
        </a:solidFill>
        <a:effectLst/>
      </p:bgPr>
    </p:bg>
    <p:spTree>
      <p:nvGrpSpPr>
        <p:cNvPr id="1" name=""/>
        <p:cNvGrpSpPr/>
        <p:nvPr/>
      </p:nvGrpSpPr>
      <p:grpSpPr>
        <a:xfrm>
          <a:off x="0" y="0"/>
          <a:ext cx="0" cy="0"/>
          <a:chOff x="0" y="0"/>
          <a:chExt cx="0" cy="0"/>
        </a:xfrm>
      </p:grpSpPr>
      <p:sp>
        <p:nvSpPr>
          <p:cNvPr id="32" name="Titr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fr-FR" noProof="0"/>
              <a:t>Modifiez le style du titre</a:t>
            </a:r>
            <a:endParaRPr lang="fr-FR" noProof="0" dirty="0"/>
          </a:p>
        </p:txBody>
      </p:sp>
      <p:cxnSp>
        <p:nvCxnSpPr>
          <p:cNvPr id="33" name="Connecteur droit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Espace réservé du texte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fr-FR" noProof="0"/>
              <a:t>Cliquez pour modifier les styles du texte du masque</a:t>
            </a:r>
          </a:p>
        </p:txBody>
      </p:sp>
      <p:grpSp>
        <p:nvGrpSpPr>
          <p:cNvPr id="15" name="Groupe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orme libre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7" name="Forme libre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8" name="Forme libre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4" name="Espace réservé du texte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fr-FR" noProof="0"/>
              <a:t>Cliquez pour modifier les styles du texte du masque</a:t>
            </a:r>
          </a:p>
        </p:txBody>
      </p:sp>
      <p:sp>
        <p:nvSpPr>
          <p:cNvPr id="21" name="Espace réservé du texte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fr-FR" noProof="0"/>
              <a:t>Cliquez pour modifier les styles du texte du masque</a:t>
            </a:r>
          </a:p>
        </p:txBody>
      </p:sp>
      <p:sp>
        <p:nvSpPr>
          <p:cNvPr id="22" name="Espace réservé du texte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fr-FR" noProof="0"/>
              <a:t>Cliquez pour modifier les styles du texte du masque</a:t>
            </a:r>
          </a:p>
        </p:txBody>
      </p:sp>
      <p:sp>
        <p:nvSpPr>
          <p:cNvPr id="23" name="Espace réservé du texte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fr-FR" noProof="0"/>
              <a:t>Cliquez pour modifier les styles du texte du masque</a:t>
            </a:r>
          </a:p>
        </p:txBody>
      </p:sp>
      <p:sp>
        <p:nvSpPr>
          <p:cNvPr id="24" name="Espace réservé du texte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fr-FR" noProof="0"/>
              <a:t>Cliquez pour modifier les styles du texte du masque</a:t>
            </a:r>
          </a:p>
        </p:txBody>
      </p:sp>
      <p:sp>
        <p:nvSpPr>
          <p:cNvPr id="25" name="Espace réservé du texte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fr-FR" noProof="0"/>
              <a:t>Cliquez pour modifier les styles du texte du masque</a:t>
            </a:r>
          </a:p>
        </p:txBody>
      </p:sp>
      <p:sp>
        <p:nvSpPr>
          <p:cNvPr id="26" name="Espace réservé du texte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fr-FR" noProof="0"/>
              <a:t>Cliquez pour modifier les styles du texte du masque</a:t>
            </a:r>
          </a:p>
        </p:txBody>
      </p:sp>
      <p:sp>
        <p:nvSpPr>
          <p:cNvPr id="27" name="Espace réservé du texte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fr-FR" noProof="0"/>
              <a:t>Cliquez pour modifier les styles du texte du masque</a:t>
            </a:r>
          </a:p>
        </p:txBody>
      </p:sp>
      <p:sp>
        <p:nvSpPr>
          <p:cNvPr id="28" name="Espace réservé du texte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fr-FR" noProof="0"/>
              <a:t>Cliquez pour modifier les styles du texte du masque</a:t>
            </a:r>
          </a:p>
        </p:txBody>
      </p:sp>
      <p:sp>
        <p:nvSpPr>
          <p:cNvPr id="2" name="Espace réservé de la date 1">
            <a:extLst>
              <a:ext uri="{FF2B5EF4-FFF2-40B4-BE49-F238E27FC236}">
                <a16:creationId xmlns:a16="http://schemas.microsoft.com/office/drawing/2014/main" id="{EC45E38A-5516-4C3E-88FC-0DCBD876054B}"/>
              </a:ext>
            </a:extLst>
          </p:cNvPr>
          <p:cNvSpPr>
            <a:spLocks noGrp="1"/>
          </p:cNvSpPr>
          <p:nvPr>
            <p:ph type="dt" sz="half" idx="21"/>
          </p:nvPr>
        </p:nvSpPr>
        <p:spPr/>
        <p:txBody>
          <a:bodyPr rtlCol="0"/>
          <a:lstStyle/>
          <a:p>
            <a:pPr rtl="0"/>
            <a:fld id="{C51EE2EC-99B5-4773-BA40-B855AAF653DA}" type="datetime4">
              <a:rPr lang="fr-FR" noProof="0" smtClean="0">
                <a:latin typeface="+mn-lt"/>
              </a:rPr>
              <a:t>5 novembre 2023</a:t>
            </a:fld>
            <a:endParaRPr lang="fr-FR" noProof="0" dirty="0">
              <a:latin typeface="+mn-lt"/>
            </a:endParaRPr>
          </a:p>
        </p:txBody>
      </p:sp>
      <p:sp>
        <p:nvSpPr>
          <p:cNvPr id="5" name="Espace réservé du pied de page 4">
            <a:extLst>
              <a:ext uri="{FF2B5EF4-FFF2-40B4-BE49-F238E27FC236}">
                <a16:creationId xmlns:a16="http://schemas.microsoft.com/office/drawing/2014/main" id="{14225273-038D-4F51-A093-83D80104F21A}"/>
              </a:ext>
            </a:extLst>
          </p:cNvPr>
          <p:cNvSpPr>
            <a:spLocks noGrp="1"/>
          </p:cNvSpPr>
          <p:nvPr>
            <p:ph type="ftr" sz="quarter" idx="22"/>
          </p:nvPr>
        </p:nvSpPr>
        <p:spPr/>
        <p:txBody>
          <a:bodyPr rtlCol="0"/>
          <a:lstStyle/>
          <a:p>
            <a:pPr rtl="0"/>
            <a:r>
              <a:rPr lang="fr-FR" noProof="0" dirty="0"/>
              <a:t>Rapport annuel</a:t>
            </a:r>
            <a:endParaRPr lang="fr-FR" b="0" noProof="0" dirty="0"/>
          </a:p>
        </p:txBody>
      </p:sp>
      <p:sp>
        <p:nvSpPr>
          <p:cNvPr id="6" name="Espace réservé du numéro de diapositive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rtlCol="0"/>
          <a:lstStyle/>
          <a:p>
            <a:pPr rtl="0"/>
            <a:fld id="{294A09A9-5501-47C1-A89A-A340965A2BE2}" type="slidenum">
              <a:rPr lang="fr-FR" noProof="0" smtClean="0"/>
              <a:pPr rtl="0"/>
              <a:t>‹N°›</a:t>
            </a:fld>
            <a:endParaRPr lang="fr-FR" noProof="0"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rci">
    <p:bg>
      <p:bgPr>
        <a:solidFill>
          <a:schemeClr val="tx1"/>
        </a:solidFill>
        <a:effectLst/>
      </p:bgPr>
    </p:bg>
    <p:spTree>
      <p:nvGrpSpPr>
        <p:cNvPr id="1" name=""/>
        <p:cNvGrpSpPr/>
        <p:nvPr/>
      </p:nvGrpSpPr>
      <p:grpSpPr>
        <a:xfrm>
          <a:off x="0" y="0"/>
          <a:ext cx="0" cy="0"/>
          <a:chOff x="0" y="0"/>
          <a:chExt cx="0" cy="0"/>
        </a:xfrm>
      </p:grpSpPr>
      <p:sp>
        <p:nvSpPr>
          <p:cNvPr id="16" name="Espace réservé du texte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7" name="Sous-titr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6" name="Titr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j-lt"/>
              </a:defRPr>
            </a:lvl1pPr>
          </a:lstStyle>
          <a:p>
            <a:pPr rtl="0"/>
            <a:r>
              <a:rPr lang="fr-FR" noProof="0"/>
              <a:t>Modifiez le style du titre</a:t>
            </a:r>
            <a:endParaRPr lang="fr-FR" noProof="0" dirty="0"/>
          </a:p>
        </p:txBody>
      </p:sp>
      <p:cxnSp>
        <p:nvCxnSpPr>
          <p:cNvPr id="27" name="Connecteur droit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Espace réservé d’image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p>
            <a:pPr rtl="0"/>
            <a:r>
              <a:rPr lang="fr-FR" noProof="0"/>
              <a:t>Cliquez sur l'icône pour ajouter une image</a:t>
            </a:r>
            <a:endParaRPr lang="fr-FR" noProof="0" dirty="0"/>
          </a:p>
        </p:txBody>
      </p:sp>
      <p:grpSp>
        <p:nvGrpSpPr>
          <p:cNvPr id="30" name="Groupe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orme libre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2" name="Forme libre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3" name="Forme libre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Forme automatiqu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8" name="Forme libre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9" name="Forme libre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0" name="Forme libre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fr-FR" noProof="0" dirty="0"/>
            </a:p>
          </p:txBody>
        </p:sp>
        <p:sp>
          <p:nvSpPr>
            <p:cNvPr id="11" name="Forme libre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12" name="Titr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fr-FR" noProof="0"/>
              <a:t>Modifiez le style du titre</a:t>
            </a:r>
            <a:endParaRPr lang="fr-FR" noProof="0" dirty="0"/>
          </a:p>
        </p:txBody>
      </p:sp>
      <p:cxnSp>
        <p:nvCxnSpPr>
          <p:cNvPr id="13" name="Connecteur droit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Espace réservé du texte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5" name="Espace réservé du texte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16" name="Connecteur droit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Espace réservé du texte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8" name="Espace réservé du texte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20" name="Connecteur droit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Espace réservé du texte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22" name="Espace réservé du texte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23" name="Connecteur droit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Espace réservé du texte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25" name="Espace réservé du texte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26" name="Connecteur droit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Espace réservé du texte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28" name="Espace réservé du texte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2" name="Espace réservé de la date 1">
            <a:extLst>
              <a:ext uri="{FF2B5EF4-FFF2-40B4-BE49-F238E27FC236}">
                <a16:creationId xmlns:a16="http://schemas.microsoft.com/office/drawing/2014/main" id="{62655503-4608-4F79-A5D4-B2F67958F263}"/>
              </a:ext>
            </a:extLst>
          </p:cNvPr>
          <p:cNvSpPr>
            <a:spLocks noGrp="1"/>
          </p:cNvSpPr>
          <p:nvPr>
            <p:ph type="dt" sz="half" idx="25"/>
          </p:nvPr>
        </p:nvSpPr>
        <p:spPr/>
        <p:txBody>
          <a:bodyPr rtlCol="0"/>
          <a:lstStyle/>
          <a:p>
            <a:pPr rtl="0"/>
            <a:fld id="{69C78329-F967-4CEA-A59F-5F7BBAF0BBEE}" type="datetime4">
              <a:rPr lang="fr-FR" noProof="0" smtClean="0">
                <a:latin typeface="+mn-lt"/>
              </a:rPr>
              <a:t>5 novembre 2023</a:t>
            </a:fld>
            <a:endParaRPr lang="fr-FR" noProof="0" dirty="0">
              <a:latin typeface="+mn-lt"/>
            </a:endParaRPr>
          </a:p>
        </p:txBody>
      </p:sp>
      <p:sp>
        <p:nvSpPr>
          <p:cNvPr id="3" name="Espace réservé du pied de page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p>
            <a:pPr rtl="0"/>
            <a:r>
              <a:rPr lang="fr-FR" noProof="0" dirty="0"/>
              <a:t>Rapport annuel</a:t>
            </a:r>
            <a:endParaRPr lang="fr-FR" b="0" noProof="0" dirty="0"/>
          </a:p>
        </p:txBody>
      </p:sp>
      <p:sp>
        <p:nvSpPr>
          <p:cNvPr id="4" name="Espace réservé du numéro de diapositive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p>
            <a:pPr rtl="0"/>
            <a:fld id="{294A09A9-5501-47C1-A89A-A340965A2BE2}" type="slidenum">
              <a:rPr lang="fr-FR" noProof="0" smtClean="0"/>
              <a:pPr rtl="0"/>
              <a:t>‹N°›</a:t>
            </a:fld>
            <a:endParaRPr lang="fr-FR" noProof="0" dirty="0"/>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orme libre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6" name="Forme libre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19" name="Forme libre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14" name="Espace réservé d’image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r>
              <a:rPr lang="fr-FR" noProof="0"/>
              <a:t>Cliquez sur l'icône pour ajouter une image</a:t>
            </a:r>
            <a:endParaRPr lang="fr-FR" noProof="0" dirty="0"/>
          </a:p>
        </p:txBody>
      </p:sp>
      <p:sp>
        <p:nvSpPr>
          <p:cNvPr id="9" name="Titr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fr-FR" noProof="0"/>
              <a:t>Modifiez le style du titre</a:t>
            </a:r>
            <a:endParaRPr lang="fr-FR" noProof="0" dirty="0"/>
          </a:p>
        </p:txBody>
      </p:sp>
      <p:cxnSp>
        <p:nvCxnSpPr>
          <p:cNvPr id="17" name="Connecteur droit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Espace réservé du texte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2" name="Espace réservé de la date 1">
            <a:extLst>
              <a:ext uri="{FF2B5EF4-FFF2-40B4-BE49-F238E27FC236}">
                <a16:creationId xmlns:a16="http://schemas.microsoft.com/office/drawing/2014/main" id="{CA64E0B3-57C5-4DAF-8531-F39610E77C09}"/>
              </a:ext>
            </a:extLst>
          </p:cNvPr>
          <p:cNvSpPr>
            <a:spLocks noGrp="1"/>
          </p:cNvSpPr>
          <p:nvPr>
            <p:ph type="dt" sz="half" idx="14"/>
          </p:nvPr>
        </p:nvSpPr>
        <p:spPr/>
        <p:txBody>
          <a:bodyPr rtlCol="0"/>
          <a:lstStyle/>
          <a:p>
            <a:pPr rtl="0"/>
            <a:fld id="{131C2904-DF94-4D90-AA4D-36FC60DC9FFF}" type="datetime4">
              <a:rPr lang="fr-FR" noProof="0" smtClean="0">
                <a:latin typeface="+mn-lt"/>
              </a:rPr>
              <a:t>5 novembre 2023</a:t>
            </a:fld>
            <a:endParaRPr lang="fr-FR" noProof="0" dirty="0">
              <a:latin typeface="+mn-lt"/>
            </a:endParaRPr>
          </a:p>
        </p:txBody>
      </p:sp>
      <p:sp>
        <p:nvSpPr>
          <p:cNvPr id="3" name="Espace réservé du pied de page 2">
            <a:extLst>
              <a:ext uri="{FF2B5EF4-FFF2-40B4-BE49-F238E27FC236}">
                <a16:creationId xmlns:a16="http://schemas.microsoft.com/office/drawing/2014/main" id="{B7E0EC46-C626-4D58-AB64-0B3B850D1482}"/>
              </a:ext>
            </a:extLst>
          </p:cNvPr>
          <p:cNvSpPr>
            <a:spLocks noGrp="1"/>
          </p:cNvSpPr>
          <p:nvPr>
            <p:ph type="ftr" sz="quarter" idx="15"/>
          </p:nvPr>
        </p:nvSpPr>
        <p:spPr/>
        <p:txBody>
          <a:bodyPr rtlCol="0"/>
          <a:lstStyle/>
          <a:p>
            <a:pPr rtl="0"/>
            <a:r>
              <a:rPr lang="fr-FR" noProof="0" dirty="0"/>
              <a:t>Rapport annuel</a:t>
            </a:r>
            <a:endParaRPr lang="fr-FR" b="0" noProof="0" dirty="0"/>
          </a:p>
        </p:txBody>
      </p:sp>
      <p:sp>
        <p:nvSpPr>
          <p:cNvPr id="4" name="Espace réservé du numéro de diapositive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rtlCol="0"/>
          <a:lstStyle/>
          <a:p>
            <a:pPr rtl="0"/>
            <a:fld id="{294A09A9-5501-47C1-A89A-A340965A2BE2}" type="slidenum">
              <a:rPr lang="fr-FR" noProof="0" smtClean="0"/>
              <a:pPr rtl="0"/>
              <a:t>‹N°›</a:t>
            </a:fld>
            <a:endParaRPr lang="fr-FR" noProof="0"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use">
    <p:bg>
      <p:bgPr>
        <a:solidFill>
          <a:schemeClr val="tx1"/>
        </a:solidFill>
        <a:effectLst/>
      </p:bgPr>
    </p:bg>
    <p:spTree>
      <p:nvGrpSpPr>
        <p:cNvPr id="1" name=""/>
        <p:cNvGrpSpPr/>
        <p:nvPr/>
      </p:nvGrpSpPr>
      <p:grpSpPr>
        <a:xfrm>
          <a:off x="0" y="0"/>
          <a:ext cx="0" cy="0"/>
          <a:chOff x="0" y="0"/>
          <a:chExt cx="0" cy="0"/>
        </a:xfrm>
      </p:grpSpPr>
      <p:sp>
        <p:nvSpPr>
          <p:cNvPr id="21" name="Espace réservé d’image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p>
            <a:pPr rtl="0"/>
            <a:r>
              <a:rPr lang="fr-FR" noProof="0"/>
              <a:t>Cliquez sur l'icône pour ajouter une image</a:t>
            </a:r>
            <a:endParaRPr lang="fr-FR" noProof="0" dirty="0"/>
          </a:p>
        </p:txBody>
      </p:sp>
      <p:sp>
        <p:nvSpPr>
          <p:cNvPr id="18" name="Titr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j-lt"/>
              </a:defRPr>
            </a:lvl1pPr>
          </a:lstStyle>
          <a:p>
            <a:pPr rtl="0"/>
            <a:r>
              <a:rPr lang="fr-FR" noProof="0"/>
              <a:t>Modifiez le style du titre</a:t>
            </a:r>
            <a:endParaRPr lang="fr-FR" noProof="0" dirty="0"/>
          </a:p>
        </p:txBody>
      </p:sp>
      <p:cxnSp>
        <p:nvCxnSpPr>
          <p:cNvPr id="20" name="Connecteur droit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e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orme libre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4" name="Forme libre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5" name="Forme libre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que">
    <p:bg>
      <p:bgPr>
        <a:solidFill>
          <a:schemeClr val="tx1"/>
        </a:solidFill>
        <a:effectLst/>
      </p:bgPr>
    </p:bg>
    <p:spTree>
      <p:nvGrpSpPr>
        <p:cNvPr id="1" name=""/>
        <p:cNvGrpSpPr/>
        <p:nvPr/>
      </p:nvGrpSpPr>
      <p:grpSpPr>
        <a:xfrm>
          <a:off x="0" y="0"/>
          <a:ext cx="0" cy="0"/>
          <a:chOff x="0" y="0"/>
          <a:chExt cx="0" cy="0"/>
        </a:xfrm>
      </p:grpSpPr>
      <p:sp>
        <p:nvSpPr>
          <p:cNvPr id="6" name="Espace réservé du graphique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defRPr>
            </a:lvl1pPr>
          </a:lstStyle>
          <a:p>
            <a:pPr rtl="0"/>
            <a:r>
              <a:rPr lang="fr-FR" noProof="0"/>
              <a:t>Cliquez sur l'icône pour ajouter un graphique</a:t>
            </a:r>
          </a:p>
        </p:txBody>
      </p:sp>
      <p:sp>
        <p:nvSpPr>
          <p:cNvPr id="16" name="Titre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fr-FR" noProof="0"/>
              <a:t>Cliquez pour modifier </a:t>
            </a:r>
          </a:p>
        </p:txBody>
      </p:sp>
      <p:sp>
        <p:nvSpPr>
          <p:cNvPr id="2" name="Espace réservé de la date 1">
            <a:extLst>
              <a:ext uri="{FF2B5EF4-FFF2-40B4-BE49-F238E27FC236}">
                <a16:creationId xmlns:a16="http://schemas.microsoft.com/office/drawing/2014/main" id="{371012B1-809A-45CE-9FED-46D08DC8C42B}"/>
              </a:ext>
            </a:extLst>
          </p:cNvPr>
          <p:cNvSpPr>
            <a:spLocks noGrp="1"/>
          </p:cNvSpPr>
          <p:nvPr>
            <p:ph type="dt" sz="half" idx="11"/>
          </p:nvPr>
        </p:nvSpPr>
        <p:spPr/>
        <p:txBody>
          <a:bodyPr rtlCol="0"/>
          <a:lstStyle/>
          <a:p>
            <a:pPr rtl="0"/>
            <a:fld id="{D5D36DBF-28AC-411E-9B0E-58D75FC5605B}" type="datetime4">
              <a:rPr lang="fr-FR" noProof="0" smtClean="0">
                <a:latin typeface="+mn-lt"/>
              </a:rPr>
              <a:t>5 novembre 2023</a:t>
            </a:fld>
            <a:endParaRPr lang="fr-FR" noProof="0">
              <a:latin typeface="+mn-lt"/>
            </a:endParaRPr>
          </a:p>
        </p:txBody>
      </p:sp>
      <p:sp>
        <p:nvSpPr>
          <p:cNvPr id="3" name="Espace réservé du pied de page 2">
            <a:extLst>
              <a:ext uri="{FF2B5EF4-FFF2-40B4-BE49-F238E27FC236}">
                <a16:creationId xmlns:a16="http://schemas.microsoft.com/office/drawing/2014/main" id="{3FB6FA27-6601-4107-A3C9-808CB4430246}"/>
              </a:ext>
            </a:extLst>
          </p:cNvPr>
          <p:cNvSpPr>
            <a:spLocks noGrp="1"/>
          </p:cNvSpPr>
          <p:nvPr>
            <p:ph type="ftr" sz="quarter" idx="12"/>
          </p:nvPr>
        </p:nvSpPr>
        <p:spPr/>
        <p:txBody>
          <a:bodyPr rtlCol="0"/>
          <a:lstStyle/>
          <a:p>
            <a:pPr rtl="0"/>
            <a:r>
              <a:rPr lang="fr-FR" noProof="0"/>
              <a:t>Rapport annuel</a:t>
            </a:r>
            <a:endParaRPr lang="fr-FR" b="0" noProof="0"/>
          </a:p>
        </p:txBody>
      </p:sp>
      <p:sp>
        <p:nvSpPr>
          <p:cNvPr id="4" name="Espace réservé du numéro de diapositive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rtlCol="0"/>
          <a:lstStyle/>
          <a:p>
            <a:pPr rtl="0"/>
            <a:fld id="{294A09A9-5501-47C1-A89A-A340965A2BE2}" type="slidenum">
              <a:rPr lang="fr-FR" noProof="0" smtClean="0"/>
              <a:pPr rtl="0"/>
              <a:t>‹N°›</a:t>
            </a:fld>
            <a:endParaRPr lang="fr-FR" noProof="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au">
    <p:bg>
      <p:bgPr>
        <a:solidFill>
          <a:schemeClr val="tx1"/>
        </a:soli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fr-FR" noProof="0"/>
              <a:t>Cliquez pour modifier </a:t>
            </a:r>
          </a:p>
        </p:txBody>
      </p:sp>
      <p:sp>
        <p:nvSpPr>
          <p:cNvPr id="9" name="Espace réservé du tableau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fr-FR" noProof="0"/>
              <a:t>Cliquez sur l'icône pour ajouter un tableau</a:t>
            </a:r>
          </a:p>
        </p:txBody>
      </p:sp>
      <p:sp>
        <p:nvSpPr>
          <p:cNvPr id="2" name="Espace réservé de la date 1">
            <a:extLst>
              <a:ext uri="{FF2B5EF4-FFF2-40B4-BE49-F238E27FC236}">
                <a16:creationId xmlns:a16="http://schemas.microsoft.com/office/drawing/2014/main" id="{9B2411D2-78FE-46C1-9EA9-C6A882903B53}"/>
              </a:ext>
            </a:extLst>
          </p:cNvPr>
          <p:cNvSpPr>
            <a:spLocks noGrp="1"/>
          </p:cNvSpPr>
          <p:nvPr>
            <p:ph type="dt" sz="half" idx="11"/>
          </p:nvPr>
        </p:nvSpPr>
        <p:spPr/>
        <p:txBody>
          <a:bodyPr rtlCol="0"/>
          <a:lstStyle/>
          <a:p>
            <a:pPr rtl="0"/>
            <a:fld id="{AC0E917F-BC7D-4422-A08E-161501F5AE6B}" type="datetime4">
              <a:rPr lang="fr-FR" noProof="0" smtClean="0">
                <a:latin typeface="+mn-lt"/>
              </a:rPr>
              <a:t>5 novembre 2023</a:t>
            </a:fld>
            <a:endParaRPr lang="fr-FR" noProof="0">
              <a:latin typeface="+mn-lt"/>
            </a:endParaRPr>
          </a:p>
        </p:txBody>
      </p:sp>
      <p:sp>
        <p:nvSpPr>
          <p:cNvPr id="3" name="Espace réservé du pied de page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r>
              <a:rPr lang="fr-FR" noProof="0"/>
              <a:t>Rapport annuel</a:t>
            </a:r>
            <a:endParaRPr lang="fr-FR" b="0" noProof="0"/>
          </a:p>
        </p:txBody>
      </p:sp>
      <p:sp>
        <p:nvSpPr>
          <p:cNvPr id="4" name="Espace réservé du numéro de diapositive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fr-FR" noProof="0" smtClean="0"/>
              <a:pPr rtl="0"/>
              <a:t>‹N°›</a:t>
            </a:fld>
            <a:endParaRPr lang="fr-FR"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tion">
    <p:bg>
      <p:bgPr>
        <a:solidFill>
          <a:schemeClr val="tx1"/>
        </a:solidFill>
        <a:effectLst/>
      </p:bgPr>
    </p:bg>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n-lt"/>
              </a:defRPr>
            </a:lvl1pPr>
          </a:lstStyle>
          <a:p>
            <a:pPr rtl="0"/>
            <a:r>
              <a:rPr lang="fr-FR" noProof="0"/>
              <a:t>Modifiez le style du titre</a:t>
            </a:r>
            <a:endParaRPr lang="fr-FR" noProof="0" dirty="0"/>
          </a:p>
        </p:txBody>
      </p:sp>
      <p:sp>
        <p:nvSpPr>
          <p:cNvPr id="10" name="Zone de texte 9">
            <a:extLst>
              <a:ext uri="{FF2B5EF4-FFF2-40B4-BE49-F238E27FC236}">
                <a16:creationId xmlns:a16="http://schemas.microsoft.com/office/drawing/2014/main" id="{E902327D-DBD4-7A4E-ABF2-A946A559A8AD}"/>
              </a:ext>
            </a:extLst>
          </p:cNvPr>
          <p:cNvSpPr txBox="1"/>
          <p:nvPr userDrawn="1"/>
        </p:nvSpPr>
        <p:spPr>
          <a:xfrm>
            <a:off x="699948" y="-118985"/>
            <a:ext cx="1589372" cy="6247864"/>
          </a:xfrm>
          <a:prstGeom prst="rect">
            <a:avLst/>
          </a:prstGeom>
          <a:noFill/>
        </p:spPr>
        <p:txBody>
          <a:bodyPr wrap="square" rtlCol="0">
            <a:spAutoFit/>
          </a:bodyPr>
          <a:lstStyle/>
          <a:p>
            <a:pPr rtl="0"/>
            <a:r>
              <a:rPr lang="fr-FR" sz="20000" b="1" noProof="0" dirty="0">
                <a:solidFill>
                  <a:schemeClr val="bg1"/>
                </a:solidFill>
              </a:rPr>
              <a:t>« </a:t>
            </a:r>
          </a:p>
        </p:txBody>
      </p:sp>
      <p:grpSp>
        <p:nvGrpSpPr>
          <p:cNvPr id="18" name="Groupe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Forme automatiqu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0" name="Forme libre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1" name="Forme libre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2" name="Forme libre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fr-FR" noProof="0" dirty="0"/>
            </a:p>
          </p:txBody>
        </p:sp>
        <p:sp>
          <p:nvSpPr>
            <p:cNvPr id="23" name="Forme libre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grpSp>
        <p:nvGrpSpPr>
          <p:cNvPr id="24" name="Groupe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orme libre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6" name="Forme libre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7" name="Forme libre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Équipe">
    <p:bg>
      <p:bgPr>
        <a:solidFill>
          <a:schemeClr val="tx1"/>
        </a:solidFill>
        <a:effectLst/>
      </p:bgPr>
    </p:bg>
    <p:spTree>
      <p:nvGrpSpPr>
        <p:cNvPr id="1" name=""/>
        <p:cNvGrpSpPr/>
        <p:nvPr/>
      </p:nvGrpSpPr>
      <p:grpSpPr>
        <a:xfrm>
          <a:off x="0" y="0"/>
          <a:ext cx="0" cy="0"/>
          <a:chOff x="0" y="0"/>
          <a:chExt cx="0" cy="0"/>
        </a:xfrm>
      </p:grpSpPr>
      <p:grpSp>
        <p:nvGrpSpPr>
          <p:cNvPr id="25" name="Groupe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orme libre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7" name="Forme libre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6" name="Forme libre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38" name="Espace réservé d’image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p>
            <a:pPr rtl="0"/>
            <a:r>
              <a:rPr lang="fr-FR" noProof="0"/>
              <a:t>Cliquez sur l'icône pour ajouter une image</a:t>
            </a:r>
            <a:endParaRPr lang="fr-FR" noProof="0" dirty="0"/>
          </a:p>
        </p:txBody>
      </p:sp>
      <p:sp>
        <p:nvSpPr>
          <p:cNvPr id="61" name="Titr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fr-FR" noProof="0"/>
              <a:t>Modifiez le style du titre</a:t>
            </a:r>
            <a:endParaRPr lang="fr-FR" noProof="0" dirty="0"/>
          </a:p>
        </p:txBody>
      </p:sp>
      <p:cxnSp>
        <p:nvCxnSpPr>
          <p:cNvPr id="62" name="Connecteur droit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Espace réservé d’image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p>
            <a:pPr rtl="0"/>
            <a:r>
              <a:rPr lang="fr-FR" noProof="0"/>
              <a:t>Cliquez sur l'icône pour ajouter une image</a:t>
            </a:r>
            <a:endParaRPr lang="fr-FR" noProof="0" dirty="0"/>
          </a:p>
        </p:txBody>
      </p:sp>
      <p:sp>
        <p:nvSpPr>
          <p:cNvPr id="72" name="Espace réservé du texte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3" name="Espace réservé du texte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4" name="Espace réservé du texte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5" name="Espace réservé du texte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6" name="Espace réservé du texte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7" name="Espace réservé du texte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8" name="Espace réservé du texte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79" name="Espace réservé du texte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grpSp>
        <p:nvGrpSpPr>
          <p:cNvPr id="23" name="Groupe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Forme automatiqu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29" name="Forme libre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0" name="Forme libre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sp>
          <p:nvSpPr>
            <p:cNvPr id="31" name="Forme libre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fr-FR" noProof="0" dirty="0"/>
            </a:p>
          </p:txBody>
        </p:sp>
        <p:sp>
          <p:nvSpPr>
            <p:cNvPr id="32" name="Forme libre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fr-FR" noProof="0" dirty="0"/>
            </a:p>
          </p:txBody>
        </p:sp>
      </p:grpSp>
      <p:sp>
        <p:nvSpPr>
          <p:cNvPr id="66" name="Espace réservé d’image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p>
            <a:pPr rtl="0"/>
            <a:r>
              <a:rPr lang="fr-FR" noProof="0"/>
              <a:t>Cliquez sur l'icône pour ajouter une image</a:t>
            </a:r>
            <a:endParaRPr lang="fr-FR" noProof="0" dirty="0"/>
          </a:p>
        </p:txBody>
      </p:sp>
      <p:sp>
        <p:nvSpPr>
          <p:cNvPr id="69" name="Espace réservé d’image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p>
            <a:pPr rtl="0"/>
            <a:r>
              <a:rPr lang="fr-FR" noProof="0"/>
              <a:t>Cliquez sur l'icône pour ajouter une image</a:t>
            </a:r>
            <a:endParaRPr lang="fr-FR" noProof="0" dirty="0"/>
          </a:p>
        </p:txBody>
      </p:sp>
      <p:sp>
        <p:nvSpPr>
          <p:cNvPr id="2" name="Espace réservé de la date 1">
            <a:extLst>
              <a:ext uri="{FF2B5EF4-FFF2-40B4-BE49-F238E27FC236}">
                <a16:creationId xmlns:a16="http://schemas.microsoft.com/office/drawing/2014/main" id="{8ED89364-B1CB-4E72-A6BB-95A34B50661C}"/>
              </a:ext>
            </a:extLst>
          </p:cNvPr>
          <p:cNvSpPr>
            <a:spLocks noGrp="1"/>
          </p:cNvSpPr>
          <p:nvPr>
            <p:ph type="dt" sz="half" idx="32"/>
          </p:nvPr>
        </p:nvSpPr>
        <p:spPr/>
        <p:txBody>
          <a:bodyPr rtlCol="0"/>
          <a:lstStyle/>
          <a:p>
            <a:pPr rtl="0"/>
            <a:fld id="{92103E55-A9A3-4D93-B60F-F23594342DEA}" type="datetime4">
              <a:rPr lang="fr-FR" noProof="0" smtClean="0">
                <a:latin typeface="+mn-lt"/>
              </a:rPr>
              <a:t>5 novembre 2023</a:t>
            </a:fld>
            <a:endParaRPr lang="fr-FR" noProof="0" dirty="0">
              <a:latin typeface="+mn-lt"/>
            </a:endParaRPr>
          </a:p>
        </p:txBody>
      </p:sp>
      <p:sp>
        <p:nvSpPr>
          <p:cNvPr id="3" name="Espace réservé du pied de page 2">
            <a:extLst>
              <a:ext uri="{FF2B5EF4-FFF2-40B4-BE49-F238E27FC236}">
                <a16:creationId xmlns:a16="http://schemas.microsoft.com/office/drawing/2014/main" id="{8E09328F-B310-4BF3-883E-BA9A39676AF2}"/>
              </a:ext>
            </a:extLst>
          </p:cNvPr>
          <p:cNvSpPr>
            <a:spLocks noGrp="1"/>
          </p:cNvSpPr>
          <p:nvPr>
            <p:ph type="ftr" sz="quarter" idx="33"/>
          </p:nvPr>
        </p:nvSpPr>
        <p:spPr/>
        <p:txBody>
          <a:bodyPr rtlCol="0"/>
          <a:lstStyle/>
          <a:p>
            <a:pPr rtl="0"/>
            <a:r>
              <a:rPr lang="fr-FR" noProof="0" dirty="0"/>
              <a:t>Rapport annuel</a:t>
            </a:r>
            <a:endParaRPr lang="fr-FR" b="0" noProof="0" dirty="0"/>
          </a:p>
        </p:txBody>
      </p:sp>
      <p:sp>
        <p:nvSpPr>
          <p:cNvPr id="4" name="Espace réservé du numéro de diapositive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rtlCol="0"/>
          <a:lstStyle/>
          <a:p>
            <a:pPr rtl="0"/>
            <a:fld id="{294A09A9-5501-47C1-A89A-A340965A2BE2}" type="slidenum">
              <a:rPr lang="fr-FR" noProof="0" smtClean="0"/>
              <a:pPr rtl="0"/>
              <a:t>‹N°›</a:t>
            </a:fld>
            <a:endParaRPr lang="fr-FR" noProof="0"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ronologie ">
    <p:bg>
      <p:bgPr>
        <a:solidFill>
          <a:schemeClr val="tx1"/>
        </a:solidFill>
        <a:effectLst/>
      </p:bgPr>
    </p:bg>
    <p:spTree>
      <p:nvGrpSpPr>
        <p:cNvPr id="1" name=""/>
        <p:cNvGrpSpPr/>
        <p:nvPr/>
      </p:nvGrpSpPr>
      <p:grpSpPr>
        <a:xfrm>
          <a:off x="0" y="0"/>
          <a:ext cx="0" cy="0"/>
          <a:chOff x="0" y="0"/>
          <a:chExt cx="0" cy="0"/>
        </a:xfrm>
      </p:grpSpPr>
      <p:cxnSp>
        <p:nvCxnSpPr>
          <p:cNvPr id="21" name="Connecteur droit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re 1">
            <a:extLst>
              <a:ext uri="{FF2B5EF4-FFF2-40B4-BE49-F238E27FC236}">
                <a16:creationId xmlns:a16="http://schemas.microsoft.com/office/drawing/2014/main" id="{46EEE005-F78A-9D4F-B159-964376C387DD}"/>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fr-FR" noProof="0"/>
              <a:t>Cliquez pour modifier </a:t>
            </a:r>
          </a:p>
        </p:txBody>
      </p:sp>
      <p:sp>
        <p:nvSpPr>
          <p:cNvPr id="96" name="Espace réservé du texte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97" name="Espace réservé du texte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02" name="Espace réservé du texte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03" name="Espace réservé du texte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fr-FR" noProof="0"/>
              <a:t>Cliquez pour modifier les styles du texte du masque</a:t>
            </a:r>
          </a:p>
        </p:txBody>
      </p:sp>
      <p:sp>
        <p:nvSpPr>
          <p:cNvPr id="106" name="Espace réservé du texte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07" name="Espace réservé du texte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fr-FR" noProof="0"/>
              <a:t>Cliquez pour modifier les styles du texte du masque</a:t>
            </a:r>
          </a:p>
        </p:txBody>
      </p:sp>
      <p:sp>
        <p:nvSpPr>
          <p:cNvPr id="108" name="Espace réservé du texte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sp>
        <p:nvSpPr>
          <p:cNvPr id="109" name="Espace réservé du texte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fr-FR" noProof="0"/>
              <a:t>Cliquez pour modifier les styles du texte du masque</a:t>
            </a:r>
          </a:p>
        </p:txBody>
      </p:sp>
      <p:cxnSp>
        <p:nvCxnSpPr>
          <p:cNvPr id="8" name="Connecteur droit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Espace réservé de la date 1">
            <a:extLst>
              <a:ext uri="{FF2B5EF4-FFF2-40B4-BE49-F238E27FC236}">
                <a16:creationId xmlns:a16="http://schemas.microsoft.com/office/drawing/2014/main" id="{21DC2552-C347-4C3D-8C92-4A6981227C0E}"/>
              </a:ext>
            </a:extLst>
          </p:cNvPr>
          <p:cNvSpPr>
            <a:spLocks noGrp="1"/>
          </p:cNvSpPr>
          <p:nvPr>
            <p:ph type="dt" sz="half" idx="36"/>
          </p:nvPr>
        </p:nvSpPr>
        <p:spPr/>
        <p:txBody>
          <a:bodyPr rtlCol="0"/>
          <a:lstStyle/>
          <a:p>
            <a:pPr rtl="0"/>
            <a:fld id="{A28324AB-2FD4-45BE-AF4D-7383884D3322}" type="datetime4">
              <a:rPr lang="fr-FR" noProof="0" smtClean="0">
                <a:latin typeface="+mn-lt"/>
              </a:rPr>
              <a:t>5 novembre 2023</a:t>
            </a:fld>
            <a:endParaRPr lang="fr-FR" noProof="0">
              <a:latin typeface="+mn-lt"/>
            </a:endParaRPr>
          </a:p>
        </p:txBody>
      </p:sp>
      <p:sp>
        <p:nvSpPr>
          <p:cNvPr id="3" name="Espace réservé du pied de page 2">
            <a:extLst>
              <a:ext uri="{FF2B5EF4-FFF2-40B4-BE49-F238E27FC236}">
                <a16:creationId xmlns:a16="http://schemas.microsoft.com/office/drawing/2014/main" id="{A5B7C35C-F3E4-4522-8711-16E4F9052C2C}"/>
              </a:ext>
            </a:extLst>
          </p:cNvPr>
          <p:cNvSpPr>
            <a:spLocks noGrp="1"/>
          </p:cNvSpPr>
          <p:nvPr>
            <p:ph type="ftr" sz="quarter" idx="37"/>
          </p:nvPr>
        </p:nvSpPr>
        <p:spPr/>
        <p:txBody>
          <a:bodyPr rtlCol="0"/>
          <a:lstStyle/>
          <a:p>
            <a:pPr rtl="0"/>
            <a:r>
              <a:rPr lang="fr-FR" noProof="0"/>
              <a:t>Rapport annuel</a:t>
            </a:r>
            <a:endParaRPr lang="fr-FR" b="0" noProof="0"/>
          </a:p>
        </p:txBody>
      </p:sp>
      <p:sp>
        <p:nvSpPr>
          <p:cNvPr id="4" name="Espace réservé du numéro de diapositive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rtlCol="0"/>
          <a:lstStyle/>
          <a:p>
            <a:pPr rtl="0"/>
            <a:fld id="{294A09A9-5501-47C1-A89A-A340965A2BE2}" type="slidenum">
              <a:rPr lang="fr-FR" noProof="0" smtClean="0"/>
              <a:pPr rtl="0"/>
              <a:t>‹N°›</a:t>
            </a:fld>
            <a:endParaRPr lang="fr-FR" noProof="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titre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0" name="Espace réservé de la date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874A61BF-D000-4F99-B580-8C1CD6096ED3}" type="datetime4">
              <a:rPr lang="fr-FR" noProof="0" smtClean="0">
                <a:latin typeface="+mn-lt"/>
              </a:rPr>
              <a:t>5 novembre 2023</a:t>
            </a:fld>
            <a:endParaRPr lang="fr-FR" noProof="0">
              <a:latin typeface="+mn-lt"/>
            </a:endParaRPr>
          </a:p>
        </p:txBody>
      </p:sp>
      <p:sp>
        <p:nvSpPr>
          <p:cNvPr id="31" name="Espace réservé du pied de page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pPr rtl="0"/>
            <a:r>
              <a:rPr lang="fr-FR" noProof="0"/>
              <a:t>Rapport annuel</a:t>
            </a:r>
            <a:endParaRPr lang="fr-FR" b="0" noProof="0"/>
          </a:p>
        </p:txBody>
      </p:sp>
      <p:sp>
        <p:nvSpPr>
          <p:cNvPr id="32" name="Espace réservé du numéro de diapositive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fr-FR" noProof="0" smtClean="0"/>
              <a:pPr rtl="0"/>
              <a:t>‹N°›</a:t>
            </a:fld>
            <a:endParaRPr lang="fr-FR" noProof="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3E168C-8042-5B4E-A5A4-A5BF693AE2D6}"/>
              </a:ext>
            </a:extLst>
          </p:cNvPr>
          <p:cNvSpPr>
            <a:spLocks noGrp="1"/>
          </p:cNvSpPr>
          <p:nvPr>
            <p:ph type="ctrTitle"/>
          </p:nvPr>
        </p:nvSpPr>
        <p:spPr>
          <a:xfrm>
            <a:off x="5263116" y="2116182"/>
            <a:ext cx="6595509" cy="1514019"/>
          </a:xfrm>
        </p:spPr>
        <p:txBody>
          <a:bodyPr rtlCol="0">
            <a:normAutofit fontScale="90000"/>
          </a:bodyPr>
          <a:lstStyle/>
          <a:p>
            <a:pPr rtl="0"/>
            <a:r>
              <a:rPr lang="fr-FR" dirty="0"/>
              <a:t>Programmation Orienté Objet (POO)</a:t>
            </a:r>
          </a:p>
        </p:txBody>
      </p:sp>
      <p:sp>
        <p:nvSpPr>
          <p:cNvPr id="3" name="Espace réservé au texte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rtlCol="0"/>
          <a:lstStyle/>
          <a:p>
            <a:pPr rtl="0"/>
            <a:r>
              <a:rPr lang="fr-FR" dirty="0">
                <a:solidFill>
                  <a:srgbClr val="002060"/>
                </a:solidFill>
                <a:latin typeface="+mj-lt"/>
              </a:rPr>
              <a:t>REGUIEG Hicham</a:t>
            </a:r>
            <a:endParaRPr lang="fr-FR" dirty="0">
              <a:solidFill>
                <a:srgbClr val="002060"/>
              </a:solidFill>
            </a:endParaRPr>
          </a:p>
          <a:p>
            <a:pPr rtl="0"/>
            <a:r>
              <a:rPr lang="fr-FR" dirty="0">
                <a:solidFill>
                  <a:srgbClr val="002060"/>
                </a:solidFill>
              </a:rPr>
              <a:t>Université des Science et de la Technologie d’Oran</a:t>
            </a:r>
          </a:p>
          <a:p>
            <a:pPr rtl="0"/>
            <a:r>
              <a:rPr lang="fr-FR" dirty="0">
                <a:solidFill>
                  <a:srgbClr val="002060"/>
                </a:solidFill>
              </a:rPr>
              <a:t>Mohamed Boudiaf</a:t>
            </a:r>
          </a:p>
          <a:p>
            <a:pPr rtl="0"/>
            <a:endParaRPr lang="fr-FR" dirty="0">
              <a:solidFill>
                <a:srgbClr val="002060"/>
              </a:solidFill>
            </a:endParaRP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353F689-2E51-BF4F-AE47-7CEB7CC4C52A}"/>
              </a:ext>
            </a:extLst>
          </p:cNvPr>
          <p:cNvSpPr>
            <a:spLocks noGrp="1"/>
          </p:cNvSpPr>
          <p:nvPr>
            <p:ph type="title"/>
          </p:nvPr>
        </p:nvSpPr>
        <p:spPr>
          <a:xfrm>
            <a:off x="964023" y="879063"/>
            <a:ext cx="6115650" cy="610863"/>
          </a:xfrm>
        </p:spPr>
        <p:txBody>
          <a:bodyPr rtlCol="0">
            <a:normAutofit fontScale="90000"/>
          </a:bodyPr>
          <a:lstStyle/>
          <a:p>
            <a:pPr rtl="0"/>
            <a:r>
              <a:rPr lang="fr-FR" dirty="0"/>
              <a:t>Introduction à la POO </a:t>
            </a:r>
            <a:r>
              <a:rPr lang="fr-FR" sz="2700" dirty="0"/>
              <a:t>(suite)</a:t>
            </a:r>
            <a:endParaRPr lang="fr-FR" dirty="0"/>
          </a:p>
        </p:txBody>
      </p:sp>
      <p:sp>
        <p:nvSpPr>
          <p:cNvPr id="7" name="Espace réservé du numéro de diapositive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fr-FR" smtClean="0"/>
              <a:pPr rtl="0"/>
              <a:t>10</a:t>
            </a:fld>
            <a:endParaRPr lang="fr-FR"/>
          </a:p>
        </p:txBody>
      </p:sp>
      <p:sp>
        <p:nvSpPr>
          <p:cNvPr id="6" name="Espace réservé du pied de page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rtlCol="0"/>
          <a:lstStyle/>
          <a:p>
            <a:r>
              <a:rPr lang="fr-FR" dirty="0"/>
              <a:t>REGUIEG Hicham</a:t>
            </a:r>
          </a:p>
        </p:txBody>
      </p:sp>
      <p:sp>
        <p:nvSpPr>
          <p:cNvPr id="5" name="Espace réservé de la date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fld id="{29E50CD6-4086-4F74-BE9D-7473625CEF13}" type="datetime4">
              <a:rPr lang="fr-FR" smtClean="0"/>
              <a:t>5 novembre 2023</a:t>
            </a:fld>
            <a:endParaRPr lang="fr-FR"/>
          </a:p>
        </p:txBody>
      </p:sp>
      <p:sp>
        <p:nvSpPr>
          <p:cNvPr id="8" name="Text Placeholder 7">
            <a:extLst>
              <a:ext uri="{FF2B5EF4-FFF2-40B4-BE49-F238E27FC236}">
                <a16:creationId xmlns:a16="http://schemas.microsoft.com/office/drawing/2014/main" id="{55D66176-EA48-6349-6A00-9C6D25B3C516}"/>
              </a:ext>
            </a:extLst>
          </p:cNvPr>
          <p:cNvSpPr>
            <a:spLocks noGrp="1"/>
          </p:cNvSpPr>
          <p:nvPr>
            <p:ph type="body" sz="quarter" idx="11"/>
          </p:nvPr>
        </p:nvSpPr>
        <p:spPr>
          <a:xfrm>
            <a:off x="952498" y="2289363"/>
            <a:ext cx="8314332" cy="610863"/>
          </a:xfrm>
        </p:spPr>
        <p:txBody>
          <a:bodyPr>
            <a:noAutofit/>
          </a:bodyPr>
          <a:lstStyle/>
          <a:p>
            <a:r>
              <a:rPr lang="fr-FR" sz="2800" dirty="0"/>
              <a:t>Dans la vie quotidienne : </a:t>
            </a:r>
          </a:p>
          <a:p>
            <a:pPr marL="514350" indent="-514350">
              <a:buFont typeface="+mj-lt"/>
              <a:buAutoNum type="arabicPeriod"/>
            </a:pPr>
            <a:endParaRPr lang="fr-FR" sz="2800" dirty="0"/>
          </a:p>
          <a:p>
            <a:pPr marL="514350" indent="-514350">
              <a:buFont typeface="+mj-lt"/>
              <a:buAutoNum type="arabicPeriod"/>
            </a:pPr>
            <a:r>
              <a:rPr lang="fr-FR" sz="2800" dirty="0"/>
              <a:t>On ne structure pas en données et procédures</a:t>
            </a:r>
          </a:p>
          <a:p>
            <a:pPr marL="514350" indent="-514350">
              <a:buFont typeface="+mj-lt"/>
              <a:buAutoNum type="arabicPeriod"/>
            </a:pPr>
            <a:r>
              <a:rPr lang="fr-FR" sz="2800" dirty="0"/>
              <a:t>On voit autour de nous des objets. </a:t>
            </a:r>
          </a:p>
          <a:p>
            <a:pPr marL="514350" indent="-514350">
              <a:buFont typeface="+mj-lt"/>
              <a:buAutoNum type="arabicPeriod"/>
            </a:pPr>
            <a:endParaRPr lang="fr-FR" sz="2800" dirty="0"/>
          </a:p>
        </p:txBody>
      </p:sp>
      <p:pic>
        <p:nvPicPr>
          <p:cNvPr id="11" name="Image 10">
            <a:extLst>
              <a:ext uri="{FF2B5EF4-FFF2-40B4-BE49-F238E27FC236}">
                <a16:creationId xmlns:a16="http://schemas.microsoft.com/office/drawing/2014/main" id="{2A5D7494-8895-394C-7743-D5661AFD2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62" y="1504415"/>
            <a:ext cx="10870053" cy="5075456"/>
          </a:xfrm>
          <a:prstGeom prst="rect">
            <a:avLst/>
          </a:prstGeom>
        </p:spPr>
      </p:pic>
    </p:spTree>
    <p:extLst>
      <p:ext uri="{BB962C8B-B14F-4D97-AF65-F5344CB8AC3E}">
        <p14:creationId xmlns:p14="http://schemas.microsoft.com/office/powerpoint/2010/main" val="423149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353F689-2E51-BF4F-AE47-7CEB7CC4C52A}"/>
              </a:ext>
            </a:extLst>
          </p:cNvPr>
          <p:cNvSpPr>
            <a:spLocks noGrp="1"/>
          </p:cNvSpPr>
          <p:nvPr>
            <p:ph type="title"/>
          </p:nvPr>
        </p:nvSpPr>
        <p:spPr>
          <a:xfrm>
            <a:off x="964023" y="879063"/>
            <a:ext cx="6115650" cy="610863"/>
          </a:xfrm>
        </p:spPr>
        <p:txBody>
          <a:bodyPr rtlCol="0">
            <a:normAutofit fontScale="90000"/>
          </a:bodyPr>
          <a:lstStyle/>
          <a:p>
            <a:pPr rtl="0"/>
            <a:r>
              <a:rPr lang="fr-FR" dirty="0"/>
              <a:t>Introduction à la POO </a:t>
            </a:r>
            <a:r>
              <a:rPr lang="fr-FR" sz="2700" dirty="0"/>
              <a:t>(suite)</a:t>
            </a:r>
            <a:endParaRPr lang="fr-FR" dirty="0"/>
          </a:p>
        </p:txBody>
      </p:sp>
      <p:sp>
        <p:nvSpPr>
          <p:cNvPr id="7" name="Espace réservé du numéro de diapositive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fr-FR" smtClean="0"/>
              <a:pPr rtl="0"/>
              <a:t>11</a:t>
            </a:fld>
            <a:endParaRPr lang="fr-FR"/>
          </a:p>
        </p:txBody>
      </p:sp>
      <p:sp>
        <p:nvSpPr>
          <p:cNvPr id="6" name="Espace réservé du pied de page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rtlCol="0"/>
          <a:lstStyle/>
          <a:p>
            <a:r>
              <a:rPr lang="fr-FR" dirty="0"/>
              <a:t>REGUIEG Hicham</a:t>
            </a:r>
          </a:p>
        </p:txBody>
      </p:sp>
      <p:sp>
        <p:nvSpPr>
          <p:cNvPr id="5" name="Espace réservé de la date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fld id="{29E50CD6-4086-4F74-BE9D-7473625CEF13}" type="datetime4">
              <a:rPr lang="fr-FR" smtClean="0"/>
              <a:t>5 novembre 2023</a:t>
            </a:fld>
            <a:endParaRPr lang="fr-FR"/>
          </a:p>
        </p:txBody>
      </p:sp>
      <p:sp>
        <p:nvSpPr>
          <p:cNvPr id="8" name="Text Placeholder 7">
            <a:extLst>
              <a:ext uri="{FF2B5EF4-FFF2-40B4-BE49-F238E27FC236}">
                <a16:creationId xmlns:a16="http://schemas.microsoft.com/office/drawing/2014/main" id="{55D66176-EA48-6349-6A00-9C6D25B3C516}"/>
              </a:ext>
            </a:extLst>
          </p:cNvPr>
          <p:cNvSpPr>
            <a:spLocks noGrp="1"/>
          </p:cNvSpPr>
          <p:nvPr>
            <p:ph type="body" sz="quarter" idx="11"/>
          </p:nvPr>
        </p:nvSpPr>
        <p:spPr>
          <a:xfrm>
            <a:off x="1328279" y="2251785"/>
            <a:ext cx="5751394" cy="2896786"/>
          </a:xfrm>
        </p:spPr>
        <p:txBody>
          <a:bodyPr>
            <a:noAutofit/>
          </a:bodyPr>
          <a:lstStyle/>
          <a:p>
            <a:pPr marL="457200" indent="-457200">
              <a:buFont typeface="Arial" panose="020B0604020202020204" pitchFamily="34" charset="0"/>
              <a:buChar char="•"/>
            </a:pPr>
            <a:r>
              <a:rPr lang="fr-FR" sz="2800" dirty="0"/>
              <a:t>En </a:t>
            </a:r>
            <a:r>
              <a:rPr lang="fr-FR" sz="2800" dirty="0">
                <a:solidFill>
                  <a:srgbClr val="0070C0"/>
                </a:solidFill>
              </a:rPr>
              <a:t>programmation orientée objet </a:t>
            </a:r>
            <a:r>
              <a:rPr lang="fr-FR" sz="2800" dirty="0"/>
              <a:t>(POO) le programme est conçu avec des briques logiciels appelées </a:t>
            </a:r>
            <a:r>
              <a:rPr lang="fr-FR" sz="2800" b="1" i="1" dirty="0">
                <a:effectLst>
                  <a:outerShdw blurRad="38100" dist="38100" dir="2700000" algn="tl">
                    <a:srgbClr val="000000">
                      <a:alpha val="43137"/>
                    </a:srgbClr>
                  </a:outerShdw>
                </a:effectLst>
              </a:rPr>
              <a:t>objets</a:t>
            </a:r>
            <a:r>
              <a:rPr lang="fr-FR" sz="2800" dirty="0"/>
              <a:t>.</a:t>
            </a:r>
          </a:p>
          <a:p>
            <a:pPr marL="457200" indent="-457200">
              <a:buFont typeface="Arial" panose="020B0604020202020204" pitchFamily="34" charset="0"/>
              <a:buChar char="•"/>
            </a:pPr>
            <a:r>
              <a:rPr lang="fr-FR" sz="2800" dirty="0"/>
              <a:t>L’interaction entre les objets via leurs </a:t>
            </a:r>
            <a:r>
              <a:rPr lang="fr-FR" sz="2800" i="1" dirty="0">
                <a:effectLst>
                  <a:outerShdw blurRad="38100" dist="38100" dir="2700000" algn="tl">
                    <a:srgbClr val="000000">
                      <a:alpha val="43137"/>
                    </a:srgbClr>
                  </a:outerShdw>
                </a:effectLst>
              </a:rPr>
              <a:t>relations</a:t>
            </a:r>
            <a:r>
              <a:rPr lang="fr-FR" sz="2800" dirty="0"/>
              <a:t> permet de réaliser les fonctionnalités attendues.</a:t>
            </a:r>
          </a:p>
        </p:txBody>
      </p:sp>
      <p:grpSp>
        <p:nvGrpSpPr>
          <p:cNvPr id="20" name="Groupe 19">
            <a:extLst>
              <a:ext uri="{FF2B5EF4-FFF2-40B4-BE49-F238E27FC236}">
                <a16:creationId xmlns:a16="http://schemas.microsoft.com/office/drawing/2014/main" id="{1AF30584-E9E6-7F7B-D6BA-E298815539D8}"/>
              </a:ext>
            </a:extLst>
          </p:cNvPr>
          <p:cNvGrpSpPr/>
          <p:nvPr/>
        </p:nvGrpSpPr>
        <p:grpSpPr>
          <a:xfrm>
            <a:off x="7720454" y="1261997"/>
            <a:ext cx="4321479" cy="4334005"/>
            <a:chOff x="8805797" y="487252"/>
            <a:chExt cx="2527650" cy="2734774"/>
          </a:xfrm>
          <a:blipFill dpi="0" rotWithShape="1">
            <a:blip r:embed="rId3">
              <a:extLst>
                <a:ext uri="{28A0092B-C50C-407E-A947-70E740481C1C}">
                  <a14:useLocalDpi xmlns:a14="http://schemas.microsoft.com/office/drawing/2010/main" val="0"/>
                </a:ext>
              </a:extLst>
            </a:blip>
            <a:srcRect/>
            <a:stretch>
              <a:fillRect/>
            </a:stretch>
          </a:blipFill>
        </p:grpSpPr>
        <p:sp>
          <p:nvSpPr>
            <p:cNvPr id="11" name="Hexagone 10">
              <a:extLst>
                <a:ext uri="{FF2B5EF4-FFF2-40B4-BE49-F238E27FC236}">
                  <a16:creationId xmlns:a16="http://schemas.microsoft.com/office/drawing/2014/main" id="{DC89DFB4-F4FE-A8C7-486B-6330A660C5C1}"/>
                </a:ext>
              </a:extLst>
            </p:cNvPr>
            <p:cNvSpPr/>
            <p:nvPr/>
          </p:nvSpPr>
          <p:spPr>
            <a:xfrm>
              <a:off x="8805797" y="879063"/>
              <a:ext cx="939452" cy="749321"/>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exagone 11">
              <a:extLst>
                <a:ext uri="{FF2B5EF4-FFF2-40B4-BE49-F238E27FC236}">
                  <a16:creationId xmlns:a16="http://schemas.microsoft.com/office/drawing/2014/main" id="{196C314C-4AF0-C8AC-ED73-2955413E8E01}"/>
                </a:ext>
              </a:extLst>
            </p:cNvPr>
            <p:cNvSpPr/>
            <p:nvPr/>
          </p:nvSpPr>
          <p:spPr>
            <a:xfrm>
              <a:off x="9580323" y="1270874"/>
              <a:ext cx="939452" cy="749321"/>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e 12">
              <a:extLst>
                <a:ext uri="{FF2B5EF4-FFF2-40B4-BE49-F238E27FC236}">
                  <a16:creationId xmlns:a16="http://schemas.microsoft.com/office/drawing/2014/main" id="{63F98B64-C1BD-27FA-98C9-083F6C58D30F}"/>
                </a:ext>
              </a:extLst>
            </p:cNvPr>
            <p:cNvSpPr/>
            <p:nvPr/>
          </p:nvSpPr>
          <p:spPr>
            <a:xfrm>
              <a:off x="9580323" y="487252"/>
              <a:ext cx="939452" cy="749321"/>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e 13">
              <a:extLst>
                <a:ext uri="{FF2B5EF4-FFF2-40B4-BE49-F238E27FC236}">
                  <a16:creationId xmlns:a16="http://schemas.microsoft.com/office/drawing/2014/main" id="{20EA8476-9076-4461-3845-5EE69E450BF4}"/>
                </a:ext>
              </a:extLst>
            </p:cNvPr>
            <p:cNvSpPr/>
            <p:nvPr/>
          </p:nvSpPr>
          <p:spPr>
            <a:xfrm>
              <a:off x="10354927" y="879063"/>
              <a:ext cx="939452" cy="749321"/>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Hexagone 14">
              <a:extLst>
                <a:ext uri="{FF2B5EF4-FFF2-40B4-BE49-F238E27FC236}">
                  <a16:creationId xmlns:a16="http://schemas.microsoft.com/office/drawing/2014/main" id="{B117B218-5FC4-A27A-09C4-1AD968745576}"/>
                </a:ext>
              </a:extLst>
            </p:cNvPr>
            <p:cNvSpPr/>
            <p:nvPr/>
          </p:nvSpPr>
          <p:spPr>
            <a:xfrm>
              <a:off x="10354849" y="1667309"/>
              <a:ext cx="939452" cy="749321"/>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Hexagone 15">
              <a:extLst>
                <a:ext uri="{FF2B5EF4-FFF2-40B4-BE49-F238E27FC236}">
                  <a16:creationId xmlns:a16="http://schemas.microsoft.com/office/drawing/2014/main" id="{49A89997-2711-CC22-3405-A15F89418F15}"/>
                </a:ext>
              </a:extLst>
            </p:cNvPr>
            <p:cNvSpPr/>
            <p:nvPr/>
          </p:nvSpPr>
          <p:spPr>
            <a:xfrm>
              <a:off x="8805875" y="1667309"/>
              <a:ext cx="939452" cy="749321"/>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Hexagone 16">
              <a:extLst>
                <a:ext uri="{FF2B5EF4-FFF2-40B4-BE49-F238E27FC236}">
                  <a16:creationId xmlns:a16="http://schemas.microsoft.com/office/drawing/2014/main" id="{787B52F9-9A8B-F1C4-E4F1-F2C39BF94879}"/>
                </a:ext>
              </a:extLst>
            </p:cNvPr>
            <p:cNvSpPr/>
            <p:nvPr/>
          </p:nvSpPr>
          <p:spPr>
            <a:xfrm>
              <a:off x="8805797" y="2472705"/>
              <a:ext cx="939452" cy="749321"/>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Hexagone 17">
              <a:extLst>
                <a:ext uri="{FF2B5EF4-FFF2-40B4-BE49-F238E27FC236}">
                  <a16:creationId xmlns:a16="http://schemas.microsoft.com/office/drawing/2014/main" id="{3FCF4E2D-067B-7D71-2D5C-C0C35C0FB55C}"/>
                </a:ext>
              </a:extLst>
            </p:cNvPr>
            <p:cNvSpPr/>
            <p:nvPr/>
          </p:nvSpPr>
          <p:spPr>
            <a:xfrm>
              <a:off x="10393995" y="2472704"/>
              <a:ext cx="939452" cy="749321"/>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xagone 18">
              <a:extLst>
                <a:ext uri="{FF2B5EF4-FFF2-40B4-BE49-F238E27FC236}">
                  <a16:creationId xmlns:a16="http://schemas.microsoft.com/office/drawing/2014/main" id="{63928A86-A521-E982-D92B-6D875BD2C113}"/>
                </a:ext>
              </a:extLst>
            </p:cNvPr>
            <p:cNvSpPr/>
            <p:nvPr/>
          </p:nvSpPr>
          <p:spPr>
            <a:xfrm>
              <a:off x="9580323" y="2059120"/>
              <a:ext cx="939452" cy="749321"/>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7894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353F689-2E51-BF4F-AE47-7CEB7CC4C52A}"/>
              </a:ext>
            </a:extLst>
          </p:cNvPr>
          <p:cNvSpPr>
            <a:spLocks noGrp="1"/>
          </p:cNvSpPr>
          <p:nvPr>
            <p:ph type="title"/>
          </p:nvPr>
        </p:nvSpPr>
        <p:spPr>
          <a:xfrm>
            <a:off x="964023" y="879063"/>
            <a:ext cx="6115650" cy="610863"/>
          </a:xfrm>
        </p:spPr>
        <p:txBody>
          <a:bodyPr rtlCol="0">
            <a:normAutofit fontScale="90000"/>
          </a:bodyPr>
          <a:lstStyle/>
          <a:p>
            <a:pPr rtl="0"/>
            <a:r>
              <a:rPr lang="fr-FR" dirty="0"/>
              <a:t>Introduction à la POO </a:t>
            </a:r>
            <a:r>
              <a:rPr lang="fr-FR" sz="2700" dirty="0"/>
              <a:t>(suite)</a:t>
            </a:r>
            <a:endParaRPr lang="fr-FR" dirty="0"/>
          </a:p>
        </p:txBody>
      </p:sp>
      <p:sp>
        <p:nvSpPr>
          <p:cNvPr id="7" name="Espace réservé du numéro de diapositive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fr-FR" smtClean="0"/>
              <a:pPr rtl="0"/>
              <a:t>12</a:t>
            </a:fld>
            <a:endParaRPr lang="fr-FR"/>
          </a:p>
        </p:txBody>
      </p:sp>
      <p:sp>
        <p:nvSpPr>
          <p:cNvPr id="6" name="Espace réservé du pied de page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rtlCol="0"/>
          <a:lstStyle/>
          <a:p>
            <a:r>
              <a:rPr lang="fr-FR" dirty="0"/>
              <a:t>REGUIEG Hicham</a:t>
            </a:r>
          </a:p>
        </p:txBody>
      </p:sp>
      <p:sp>
        <p:nvSpPr>
          <p:cNvPr id="5" name="Espace réservé de la date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fld id="{29E50CD6-4086-4F74-BE9D-7473625CEF13}" type="datetime4">
              <a:rPr lang="fr-FR" smtClean="0"/>
              <a:t>5 novembre 2023</a:t>
            </a:fld>
            <a:endParaRPr lang="fr-FR"/>
          </a:p>
        </p:txBody>
      </p:sp>
      <p:pic>
        <p:nvPicPr>
          <p:cNvPr id="10" name="Image 9">
            <a:extLst>
              <a:ext uri="{FF2B5EF4-FFF2-40B4-BE49-F238E27FC236}">
                <a16:creationId xmlns:a16="http://schemas.microsoft.com/office/drawing/2014/main" id="{73B3443B-E2CD-30A8-EAFB-9A79EB40C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120" y="2129051"/>
            <a:ext cx="7359992" cy="4203170"/>
          </a:xfrm>
          <a:prstGeom prst="rect">
            <a:avLst/>
          </a:prstGeom>
        </p:spPr>
      </p:pic>
    </p:spTree>
    <p:extLst>
      <p:ext uri="{BB962C8B-B14F-4D97-AF65-F5344CB8AC3E}">
        <p14:creationId xmlns:p14="http://schemas.microsoft.com/office/powerpoint/2010/main" val="2342463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319620-6CCC-A34D-9D45-D6B57F800708}"/>
              </a:ext>
            </a:extLst>
          </p:cNvPr>
          <p:cNvSpPr>
            <a:spLocks noGrp="1"/>
          </p:cNvSpPr>
          <p:nvPr>
            <p:ph type="title"/>
          </p:nvPr>
        </p:nvSpPr>
        <p:spPr>
          <a:xfrm>
            <a:off x="964023" y="879063"/>
            <a:ext cx="4941477" cy="610863"/>
          </a:xfrm>
        </p:spPr>
        <p:txBody>
          <a:bodyPr rtlCol="0">
            <a:normAutofit/>
          </a:bodyPr>
          <a:lstStyle/>
          <a:p>
            <a:pPr rtl="0"/>
            <a:r>
              <a:rPr lang="fr-FR" sz="3200" dirty="0"/>
              <a:t>Historique de la POO</a:t>
            </a:r>
          </a:p>
        </p:txBody>
      </p:sp>
      <p:sp>
        <p:nvSpPr>
          <p:cNvPr id="4" name="Espace réservé du texte 3">
            <a:extLst>
              <a:ext uri="{FF2B5EF4-FFF2-40B4-BE49-F238E27FC236}">
                <a16:creationId xmlns:a16="http://schemas.microsoft.com/office/drawing/2014/main" id="{86655189-E7B2-3A4A-99EE-997592791F7D}"/>
              </a:ext>
            </a:extLst>
          </p:cNvPr>
          <p:cNvSpPr>
            <a:spLocks noGrp="1"/>
          </p:cNvSpPr>
          <p:nvPr>
            <p:ph type="body" sz="quarter" idx="11"/>
          </p:nvPr>
        </p:nvSpPr>
        <p:spPr>
          <a:xfrm>
            <a:off x="1296954" y="2568686"/>
            <a:ext cx="4339571" cy="1004138"/>
          </a:xfrm>
        </p:spPr>
        <p:txBody>
          <a:bodyPr rtlCol="0"/>
          <a:lstStyle/>
          <a:p>
            <a:pPr rtl="0"/>
            <a:r>
              <a:rPr lang="fr-FR" b="1" dirty="0">
                <a:latin typeface="+mn-lt"/>
              </a:rPr>
              <a:t>Les années 1960: </a:t>
            </a:r>
            <a:r>
              <a:rPr lang="fr-FR" dirty="0">
                <a:latin typeface="+mn-lt"/>
              </a:rPr>
              <a:t>développement des bases de la programmation orientée objets par :</a:t>
            </a:r>
          </a:p>
          <a:p>
            <a:pPr rtl="0"/>
            <a:r>
              <a:rPr lang="fr-FR" dirty="0">
                <a:latin typeface="+mn-lt"/>
              </a:rPr>
              <a:t>Kristen </a:t>
            </a:r>
            <a:r>
              <a:rPr lang="fr-FR" dirty="0" err="1">
                <a:latin typeface="+mn-lt"/>
              </a:rPr>
              <a:t>Nygaard</a:t>
            </a:r>
            <a:r>
              <a:rPr lang="fr-FR" dirty="0">
                <a:latin typeface="+mn-lt"/>
              </a:rPr>
              <a:t> et </a:t>
            </a:r>
            <a:r>
              <a:rPr lang="fr-FR" dirty="0" err="1">
                <a:latin typeface="+mn-lt"/>
              </a:rPr>
              <a:t>Ole</a:t>
            </a:r>
            <a:r>
              <a:rPr lang="fr-FR" dirty="0">
                <a:latin typeface="+mn-lt"/>
              </a:rPr>
              <a:t>-Johan Dahl</a:t>
            </a:r>
          </a:p>
          <a:p>
            <a:pPr rtl="0"/>
            <a:r>
              <a:rPr lang="fr-FR" i="1" dirty="0">
                <a:latin typeface="+mn-lt"/>
              </a:rPr>
              <a:t>Langage Simula.67</a:t>
            </a:r>
          </a:p>
        </p:txBody>
      </p:sp>
      <p:sp>
        <p:nvSpPr>
          <p:cNvPr id="6" name="Espace réservé du texte 5">
            <a:extLst>
              <a:ext uri="{FF2B5EF4-FFF2-40B4-BE49-F238E27FC236}">
                <a16:creationId xmlns:a16="http://schemas.microsoft.com/office/drawing/2014/main" id="{8D4284CF-DF13-E947-ADA5-0FD9AAC03C23}"/>
              </a:ext>
            </a:extLst>
          </p:cNvPr>
          <p:cNvSpPr>
            <a:spLocks noGrp="1"/>
          </p:cNvSpPr>
          <p:nvPr>
            <p:ph type="body" sz="quarter" idx="31"/>
          </p:nvPr>
        </p:nvSpPr>
        <p:spPr>
          <a:xfrm>
            <a:off x="703483" y="4598989"/>
            <a:ext cx="3079944" cy="205837"/>
          </a:xfrm>
        </p:spPr>
        <p:txBody>
          <a:bodyPr rtlCol="0"/>
          <a:lstStyle/>
          <a:p>
            <a:pPr rtl="0"/>
            <a:r>
              <a:rPr lang="fr-FR" sz="1800" b="1" dirty="0">
                <a:effectLst/>
                <a:latin typeface="+mn-lt"/>
                <a:ea typeface="Calibri" panose="020F0502020204030204" pitchFamily="34" charset="0"/>
              </a:rPr>
              <a:t>En 1980 : </a:t>
            </a:r>
            <a:r>
              <a:rPr lang="fr-FR" sz="1800" dirty="0">
                <a:effectLst/>
                <a:latin typeface="+mn-lt"/>
                <a:ea typeface="Calibri" panose="020F0502020204030204" pitchFamily="34" charset="0"/>
              </a:rPr>
              <a:t> Langage C++ </a:t>
            </a:r>
          </a:p>
          <a:p>
            <a:pPr rtl="0"/>
            <a:r>
              <a:rPr lang="fr-FR" dirty="0">
                <a:latin typeface="+mn-lt"/>
              </a:rPr>
              <a:t>Danois Bjarne</a:t>
            </a:r>
          </a:p>
        </p:txBody>
      </p:sp>
      <p:sp>
        <p:nvSpPr>
          <p:cNvPr id="10" name="Espace réservé du texte 9">
            <a:extLst>
              <a:ext uri="{FF2B5EF4-FFF2-40B4-BE49-F238E27FC236}">
                <a16:creationId xmlns:a16="http://schemas.microsoft.com/office/drawing/2014/main" id="{9C396C20-F6DF-C940-BE16-6E008BFF9CB9}"/>
              </a:ext>
            </a:extLst>
          </p:cNvPr>
          <p:cNvSpPr>
            <a:spLocks noGrp="1"/>
          </p:cNvSpPr>
          <p:nvPr>
            <p:ph type="body" sz="quarter" idx="35"/>
          </p:nvPr>
        </p:nvSpPr>
        <p:spPr>
          <a:xfrm>
            <a:off x="6438143" y="2568686"/>
            <a:ext cx="5547028" cy="708747"/>
          </a:xfrm>
        </p:spPr>
        <p:txBody>
          <a:bodyPr rtlCol="0"/>
          <a:lstStyle/>
          <a:p>
            <a:pPr rtl="0"/>
            <a:r>
              <a:rPr lang="fr-FR" sz="1800" b="1" dirty="0">
                <a:effectLst/>
                <a:latin typeface="+mn-lt"/>
                <a:ea typeface="Calibri" panose="020F0502020204030204" pitchFamily="34" charset="0"/>
              </a:rPr>
              <a:t>En 1980 : </a:t>
            </a:r>
            <a:r>
              <a:rPr lang="fr-FR" sz="1800" dirty="0">
                <a:effectLst/>
                <a:latin typeface="+mn-lt"/>
                <a:ea typeface="Calibri" panose="020F0502020204030204" pitchFamily="34" charset="0"/>
              </a:rPr>
              <a:t>Langage </a:t>
            </a:r>
            <a:r>
              <a:rPr lang="fr-FR" sz="1800" dirty="0" err="1">
                <a:effectLst/>
                <a:latin typeface="+mn-lt"/>
                <a:ea typeface="Calibri" panose="020F0502020204030204" pitchFamily="34" charset="0"/>
              </a:rPr>
              <a:t>Smalltalk</a:t>
            </a:r>
            <a:r>
              <a:rPr lang="fr-FR" sz="1800" dirty="0">
                <a:effectLst/>
                <a:latin typeface="+mn-lt"/>
                <a:ea typeface="Calibri" panose="020F0502020204030204" pitchFamily="34" charset="0"/>
              </a:rPr>
              <a:t> premier langage avec un environnement de développement graphique intégré (EDI)</a:t>
            </a:r>
          </a:p>
          <a:p>
            <a:pPr rtl="0"/>
            <a:r>
              <a:rPr lang="fr-FR" dirty="0">
                <a:latin typeface="+mn-lt"/>
              </a:rPr>
              <a:t>Par: Alan Kay </a:t>
            </a:r>
          </a:p>
        </p:txBody>
      </p:sp>
      <p:sp>
        <p:nvSpPr>
          <p:cNvPr id="8" name="Espace réservé du texte 7">
            <a:extLst>
              <a:ext uri="{FF2B5EF4-FFF2-40B4-BE49-F238E27FC236}">
                <a16:creationId xmlns:a16="http://schemas.microsoft.com/office/drawing/2014/main" id="{58554997-3B04-634C-A36E-69B03113315A}"/>
              </a:ext>
            </a:extLst>
          </p:cNvPr>
          <p:cNvSpPr>
            <a:spLocks noGrp="1"/>
          </p:cNvSpPr>
          <p:nvPr>
            <p:ph type="body" sz="quarter" idx="33"/>
          </p:nvPr>
        </p:nvSpPr>
        <p:spPr>
          <a:xfrm>
            <a:off x="3962399" y="4609900"/>
            <a:ext cx="4446175" cy="1004138"/>
          </a:xfrm>
        </p:spPr>
        <p:txBody>
          <a:bodyPr rtlCol="0"/>
          <a:lstStyle/>
          <a:p>
            <a:pPr rtl="0"/>
            <a:r>
              <a:rPr lang="fr-FR" sz="1800" b="1" dirty="0">
                <a:effectLst/>
                <a:latin typeface="+mn-lt"/>
                <a:ea typeface="Calibri" panose="020F0502020204030204" pitchFamily="34" charset="0"/>
              </a:rPr>
              <a:t>Les années 1990: </a:t>
            </a:r>
            <a:r>
              <a:rPr lang="fr-FR" sz="1800" dirty="0">
                <a:effectLst/>
                <a:latin typeface="+mn-lt"/>
                <a:ea typeface="Calibri" panose="020F0502020204030204" pitchFamily="34" charset="0"/>
              </a:rPr>
              <a:t>Langage </a:t>
            </a:r>
            <a:r>
              <a:rPr lang="fr-FR" sz="1800" dirty="0" err="1">
                <a:effectLst/>
                <a:latin typeface="+mn-lt"/>
                <a:ea typeface="Calibri" panose="020F0502020204030204" pitchFamily="34" charset="0"/>
              </a:rPr>
              <a:t>Oak</a:t>
            </a:r>
            <a:r>
              <a:rPr lang="fr-FR" sz="1800" b="1" dirty="0">
                <a:effectLst/>
                <a:latin typeface="+mn-lt"/>
                <a:ea typeface="Calibri" panose="020F0502020204030204" pitchFamily="34" charset="0"/>
              </a:rPr>
              <a:t>  </a:t>
            </a:r>
            <a:r>
              <a:rPr lang="fr-FR" sz="1800" dirty="0" err="1">
                <a:effectLst/>
                <a:latin typeface="+mn-lt"/>
                <a:ea typeface="Calibri" panose="020F0502020204030204" pitchFamily="34" charset="0"/>
              </a:rPr>
              <a:t>developper</a:t>
            </a:r>
            <a:r>
              <a:rPr lang="fr-FR" sz="1800" dirty="0">
                <a:effectLst/>
                <a:latin typeface="+mn-lt"/>
                <a:ea typeface="Calibri" panose="020F0502020204030204" pitchFamily="34" charset="0"/>
              </a:rPr>
              <a:t> par James Gosling et en 1995 changement du nom en langage JAVA.</a:t>
            </a:r>
          </a:p>
          <a:p>
            <a:pPr rtl="0"/>
            <a:r>
              <a:rPr lang="fr-FR" dirty="0">
                <a:latin typeface="+mn-lt"/>
              </a:rPr>
              <a:t>2009 Oracle acquis Sun </a:t>
            </a:r>
            <a:r>
              <a:rPr lang="fr-FR" dirty="0" err="1">
                <a:latin typeface="+mn-lt"/>
              </a:rPr>
              <a:t>microsystem</a:t>
            </a:r>
            <a:r>
              <a:rPr lang="fr-FR" dirty="0">
                <a:latin typeface="+mn-lt"/>
              </a:rPr>
              <a:t>.  </a:t>
            </a:r>
          </a:p>
        </p:txBody>
      </p:sp>
      <p:sp>
        <p:nvSpPr>
          <p:cNvPr id="13" name="Espace réservé du numéro de diapositive 12">
            <a:extLst>
              <a:ext uri="{FF2B5EF4-FFF2-40B4-BE49-F238E27FC236}">
                <a16:creationId xmlns:a16="http://schemas.microsoft.com/office/drawing/2014/main" id="{B2B0E625-26CC-9744-9B92-56905E797B65}"/>
              </a:ext>
            </a:extLst>
          </p:cNvPr>
          <p:cNvSpPr>
            <a:spLocks noGrp="1"/>
          </p:cNvSpPr>
          <p:nvPr>
            <p:ph type="sldNum" sz="quarter" idx="38"/>
          </p:nvPr>
        </p:nvSpPr>
        <p:spPr>
          <a:xfrm>
            <a:off x="971550" y="6332220"/>
            <a:ext cx="523240" cy="247651"/>
          </a:xfrm>
        </p:spPr>
        <p:txBody>
          <a:bodyPr rtlCol="0"/>
          <a:lstStyle/>
          <a:p>
            <a:pPr rtl="0"/>
            <a:fld id="{294A09A9-5501-47C1-A89A-A340965A2BE2}" type="slidenum">
              <a:rPr lang="fr-FR" smtClean="0"/>
              <a:pPr rtl="0"/>
              <a:t>13</a:t>
            </a:fld>
            <a:endParaRPr lang="fr-FR"/>
          </a:p>
        </p:txBody>
      </p:sp>
      <p:sp>
        <p:nvSpPr>
          <p:cNvPr id="12" name="Espace réservé du pied de page 11">
            <a:extLst>
              <a:ext uri="{FF2B5EF4-FFF2-40B4-BE49-F238E27FC236}">
                <a16:creationId xmlns:a16="http://schemas.microsoft.com/office/drawing/2014/main" id="{6F29C953-E914-EE4E-B001-1E1EAD7BFD8A}"/>
              </a:ext>
            </a:extLst>
          </p:cNvPr>
          <p:cNvSpPr>
            <a:spLocks noGrp="1"/>
          </p:cNvSpPr>
          <p:nvPr>
            <p:ph type="ftr" sz="quarter" idx="37"/>
          </p:nvPr>
        </p:nvSpPr>
        <p:spPr>
          <a:xfrm>
            <a:off x="1494790" y="6332220"/>
            <a:ext cx="1497330" cy="247651"/>
          </a:xfrm>
        </p:spPr>
        <p:txBody>
          <a:bodyPr rtlCol="0"/>
          <a:lstStyle/>
          <a:p>
            <a:pPr rtl="0"/>
            <a:r>
              <a:rPr lang="fr-FR" dirty="0"/>
              <a:t>REGUIEG Hicham</a:t>
            </a:r>
          </a:p>
        </p:txBody>
      </p:sp>
      <p:sp>
        <p:nvSpPr>
          <p:cNvPr id="11" name="Espace réservé de la date 10">
            <a:extLst>
              <a:ext uri="{FF2B5EF4-FFF2-40B4-BE49-F238E27FC236}">
                <a16:creationId xmlns:a16="http://schemas.microsoft.com/office/drawing/2014/main" id="{188C120B-6FFA-9C42-80DF-9F19DE9503F4}"/>
              </a:ext>
            </a:extLst>
          </p:cNvPr>
          <p:cNvSpPr>
            <a:spLocks noGrp="1"/>
          </p:cNvSpPr>
          <p:nvPr>
            <p:ph type="dt" sz="half" idx="36"/>
          </p:nvPr>
        </p:nvSpPr>
        <p:spPr>
          <a:xfrm>
            <a:off x="2992120" y="6332220"/>
            <a:ext cx="1313180" cy="247651"/>
          </a:xfrm>
        </p:spPr>
        <p:txBody>
          <a:bodyPr rtlCol="0"/>
          <a:lstStyle/>
          <a:p>
            <a:pPr rtl="0"/>
            <a:fld id="{4C85F067-B2EF-4F11-8D0E-B8AE2072020D}" type="datetime4">
              <a:rPr lang="fr-FR" smtClean="0"/>
              <a:t>5 novembre 2023</a:t>
            </a:fld>
            <a:endParaRPr lang="fr-FR"/>
          </a:p>
        </p:txBody>
      </p:sp>
      <p:sp>
        <p:nvSpPr>
          <p:cNvPr id="22" name="Espace réservé du texte 5">
            <a:extLst>
              <a:ext uri="{FF2B5EF4-FFF2-40B4-BE49-F238E27FC236}">
                <a16:creationId xmlns:a16="http://schemas.microsoft.com/office/drawing/2014/main" id="{2EE192D7-80E5-C1FF-0F27-64E0A4199650}"/>
              </a:ext>
            </a:extLst>
          </p:cNvPr>
          <p:cNvSpPr txBox="1">
            <a:spLocks/>
          </p:cNvSpPr>
          <p:nvPr/>
        </p:nvSpPr>
        <p:spPr>
          <a:xfrm>
            <a:off x="9112056" y="4598989"/>
            <a:ext cx="2873115" cy="205837"/>
          </a:xfrm>
          <a:prstGeom prst="rect">
            <a:avLst/>
          </a:prstGeom>
          <a:ln>
            <a:noFill/>
          </a:ln>
        </p:spPr>
        <p:txBody>
          <a:bodyPr vert="horz" lIns="0" tIns="0" rIns="0" bIns="0" rtlCol="0">
            <a:noAutofit/>
          </a:bodyPr>
          <a:lstStyle>
            <a:lvl1pPr marL="0" indent="0" algn="l" defTabSz="914400" rtl="0" eaLnBrk="1" latinLnBrk="0" hangingPunct="1">
              <a:lnSpc>
                <a:spcPct val="90000"/>
              </a:lnSpc>
              <a:spcBef>
                <a:spcPts val="400"/>
              </a:spcBef>
              <a:buFont typeface="Arial" panose="020B0604020202020204" pitchFamily="34" charset="0"/>
              <a:buNone/>
              <a:defRPr lang="en-US" sz="1800" b="0" i="0" kern="1200" spc="0" baseline="0" dirty="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latin typeface="Times New Roman" panose="02020603050405020304" pitchFamily="18" charset="0"/>
                <a:ea typeface="Calibri" panose="020F0502020204030204" pitchFamily="34" charset="0"/>
              </a:rPr>
              <a:t>En 2023 :  ?????????????</a:t>
            </a:r>
            <a:endParaRPr lang="fr-FR" dirty="0"/>
          </a:p>
        </p:txBody>
      </p:sp>
    </p:spTree>
    <p:extLst>
      <p:ext uri="{BB962C8B-B14F-4D97-AF65-F5344CB8AC3E}">
        <p14:creationId xmlns:p14="http://schemas.microsoft.com/office/powerpoint/2010/main" val="2509101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0FA04-6227-9040-92A6-9514A59B8E7B}"/>
              </a:ext>
            </a:extLst>
          </p:cNvPr>
          <p:cNvSpPr>
            <a:spLocks noGrp="1"/>
          </p:cNvSpPr>
          <p:nvPr>
            <p:ph type="title"/>
          </p:nvPr>
        </p:nvSpPr>
        <p:spPr/>
        <p:txBody>
          <a:bodyPr rtlCol="0">
            <a:noAutofit/>
          </a:bodyPr>
          <a:lstStyle/>
          <a:p>
            <a:pPr lvl="0" rtl="0">
              <a:lnSpc>
                <a:spcPct val="115000"/>
              </a:lnSpc>
              <a:spcAft>
                <a:spcPts val="1000"/>
              </a:spcAft>
            </a:pPr>
            <a:r>
              <a:rPr lang="fr-FR" sz="3200" b="1" dirty="0">
                <a:effectLst/>
                <a:ea typeface="Calibri" panose="020F0502020204030204" pitchFamily="34" charset="0"/>
                <a:cs typeface="Arial" panose="020B0604020202020204" pitchFamily="34" charset="0"/>
              </a:rPr>
              <a:t>Concepts fondamentaux de la POO</a:t>
            </a:r>
            <a:endParaRPr lang="en-GB" sz="2400" dirty="0">
              <a:effectLst/>
              <a:ea typeface="Calibri" panose="020F0502020204030204" pitchFamily="34" charset="0"/>
              <a:cs typeface="Arial" panose="020B0604020202020204" pitchFamily="34" charset="0"/>
            </a:endParaRPr>
          </a:p>
        </p:txBody>
      </p:sp>
      <p:sp>
        <p:nvSpPr>
          <p:cNvPr id="5" name="Espace réservé du contenu 4">
            <a:extLst>
              <a:ext uri="{FF2B5EF4-FFF2-40B4-BE49-F238E27FC236}">
                <a16:creationId xmlns:a16="http://schemas.microsoft.com/office/drawing/2014/main" id="{0B4B9306-DDC0-AD4F-A9C2-739C6AEB0172}"/>
              </a:ext>
            </a:extLst>
          </p:cNvPr>
          <p:cNvSpPr>
            <a:spLocks noGrp="1"/>
          </p:cNvSpPr>
          <p:nvPr>
            <p:ph sz="half" idx="2"/>
          </p:nvPr>
        </p:nvSpPr>
        <p:spPr>
          <a:xfrm>
            <a:off x="1494790" y="2579616"/>
            <a:ext cx="10214989" cy="2438697"/>
          </a:xfrm>
        </p:spPr>
        <p:txBody>
          <a:bodyPr rtlCol="0">
            <a:noAutofit/>
          </a:bodyPr>
          <a:lstStyle/>
          <a:p>
            <a:pPr marL="342900" indent="-342900" algn="just">
              <a:lnSpc>
                <a:spcPct val="115000"/>
              </a:lnSpc>
              <a:spcAft>
                <a:spcPts val="1000"/>
              </a:spcAft>
              <a:buFont typeface="+mj-lt"/>
              <a:buAutoNum type="arabicPeriod"/>
            </a:pPr>
            <a:r>
              <a:rPr lang="fr-FR" sz="2000" b="1" dirty="0">
                <a:effectLst/>
                <a:ea typeface="Calibri" panose="020F0502020204030204" pitchFamily="34" charset="0"/>
                <a:cs typeface="Arial" panose="020B0604020202020204" pitchFamily="34" charset="0"/>
              </a:rPr>
              <a:t>Réutilisation du code : </a:t>
            </a:r>
            <a:r>
              <a:rPr lang="fr-FR" sz="2000" dirty="0">
                <a:effectLst/>
                <a:ea typeface="Calibri" panose="020F0502020204030204" pitchFamily="34" charset="0"/>
              </a:rPr>
              <a:t>l’action de reprendre un code logiciel existant pour le réemployer.</a:t>
            </a:r>
            <a:endParaRPr lang="en-GB" sz="2000" dirty="0">
              <a:effectLst/>
              <a:ea typeface="Calibri" panose="020F0502020204030204" pitchFamily="34" charset="0"/>
              <a:cs typeface="Arial" panose="020B0604020202020204" pitchFamily="34" charset="0"/>
            </a:endParaRPr>
          </a:p>
          <a:p>
            <a:pPr marL="342900" lvl="0" indent="-342900" algn="just">
              <a:lnSpc>
                <a:spcPct val="115000"/>
              </a:lnSpc>
              <a:spcAft>
                <a:spcPts val="1000"/>
              </a:spcAft>
              <a:buFont typeface="+mj-lt"/>
              <a:buAutoNum type="arabicPeriod"/>
            </a:pPr>
            <a:r>
              <a:rPr lang="fr-FR" sz="2000" b="1" dirty="0">
                <a:effectLst/>
                <a:ea typeface="Calibri" panose="020F0502020204030204" pitchFamily="34" charset="0"/>
              </a:rPr>
              <a:t>la modularité : </a:t>
            </a:r>
            <a:r>
              <a:rPr lang="fr-FR" sz="2000" dirty="0">
                <a:effectLst/>
                <a:ea typeface="Calibri" panose="020F0502020204030204" pitchFamily="34" charset="0"/>
              </a:rPr>
              <a:t>est le processus de division d’un tout en plusieurs parties bien définies </a:t>
            </a:r>
            <a:endParaRPr lang="fr-FR" sz="2000" b="1" dirty="0">
              <a:effectLst/>
              <a:ea typeface="Calibri" panose="020F0502020204030204" pitchFamily="34" charset="0"/>
            </a:endParaRPr>
          </a:p>
          <a:p>
            <a:pPr marL="342900" lvl="0" indent="-342900" algn="just">
              <a:lnSpc>
                <a:spcPct val="115000"/>
              </a:lnSpc>
              <a:spcAft>
                <a:spcPts val="1000"/>
              </a:spcAft>
              <a:buFont typeface="+mj-lt"/>
              <a:buAutoNum type="arabicPeriod"/>
            </a:pPr>
            <a:r>
              <a:rPr lang="fr-FR" sz="2000" b="1" dirty="0">
                <a:ea typeface="Calibri" panose="020F0502020204030204" pitchFamily="34" charset="0"/>
                <a:cs typeface="Arial" panose="020B0604020202020204" pitchFamily="34" charset="0"/>
              </a:rPr>
              <a:t>L’encapsulation : chapitre 2</a:t>
            </a:r>
          </a:p>
          <a:p>
            <a:pPr marL="342900" lvl="0" indent="-342900" algn="just">
              <a:lnSpc>
                <a:spcPct val="115000"/>
              </a:lnSpc>
              <a:spcAft>
                <a:spcPts val="1000"/>
              </a:spcAft>
              <a:buFont typeface="+mj-lt"/>
              <a:buAutoNum type="arabicPeriod"/>
            </a:pPr>
            <a:r>
              <a:rPr lang="fr-FR" sz="2000" b="1" dirty="0">
                <a:ea typeface="Calibri" panose="020F0502020204030204" pitchFamily="34" charset="0"/>
                <a:cs typeface="Arial" panose="020B0604020202020204" pitchFamily="34" charset="0"/>
              </a:rPr>
              <a:t>L’héritage : chapitre 3</a:t>
            </a:r>
          </a:p>
          <a:p>
            <a:pPr marL="342900" lvl="0" indent="-342900" algn="just">
              <a:lnSpc>
                <a:spcPct val="115000"/>
              </a:lnSpc>
              <a:spcAft>
                <a:spcPts val="1000"/>
              </a:spcAft>
              <a:buFont typeface="+mj-lt"/>
              <a:buAutoNum type="arabicPeriod"/>
            </a:pPr>
            <a:r>
              <a:rPr lang="fr-FR" sz="2000" b="1" dirty="0"/>
              <a:t>Polymorphisme : chapitre 3</a:t>
            </a:r>
            <a:endParaRPr lang="fr-FR" sz="2000" b="1" dirty="0">
              <a:ea typeface="Calibri" panose="020F0502020204030204" pitchFamily="34" charset="0"/>
              <a:cs typeface="Arial" panose="020B0604020202020204" pitchFamily="34" charset="0"/>
            </a:endParaRPr>
          </a:p>
          <a:p>
            <a:pPr marL="0" lvl="0" indent="0" algn="just">
              <a:lnSpc>
                <a:spcPct val="115000"/>
              </a:lnSpc>
              <a:spcAft>
                <a:spcPts val="1000"/>
              </a:spcAft>
              <a:buNone/>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Espace réservé du numéro de diapositive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rtlCol="0"/>
          <a:lstStyle/>
          <a:p>
            <a:pPr algn="l" rtl="0"/>
            <a:fld id="{294A09A9-5501-47C1-A89A-A340965A2BE2}" type="slidenum">
              <a:rPr lang="fr-FR" smtClean="0"/>
              <a:pPr algn="l" rtl="0"/>
              <a:t>14</a:t>
            </a:fld>
            <a:endParaRPr lang="fr-FR"/>
          </a:p>
        </p:txBody>
      </p:sp>
      <p:sp>
        <p:nvSpPr>
          <p:cNvPr id="8" name="Espace réservé du pied de page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rtlCol="0"/>
          <a:lstStyle/>
          <a:p>
            <a:pPr rtl="0"/>
            <a:r>
              <a:rPr lang="fr-FR" dirty="0"/>
              <a:t>REGUIEG Hicham</a:t>
            </a:r>
          </a:p>
        </p:txBody>
      </p:sp>
      <p:sp>
        <p:nvSpPr>
          <p:cNvPr id="7" name="Espace réservé de la date 6">
            <a:extLst>
              <a:ext uri="{FF2B5EF4-FFF2-40B4-BE49-F238E27FC236}">
                <a16:creationId xmlns:a16="http://schemas.microsoft.com/office/drawing/2014/main" id="{99E44123-0AF5-4A4C-B0C7-BB7409DE8161}"/>
              </a:ext>
            </a:extLst>
          </p:cNvPr>
          <p:cNvSpPr>
            <a:spLocks noGrp="1"/>
          </p:cNvSpPr>
          <p:nvPr>
            <p:ph type="dt" sz="half" idx="14"/>
          </p:nvPr>
        </p:nvSpPr>
        <p:spPr>
          <a:xfrm>
            <a:off x="2992120" y="6332220"/>
            <a:ext cx="1313180" cy="247651"/>
          </a:xfrm>
        </p:spPr>
        <p:txBody>
          <a:bodyPr rtlCol="0"/>
          <a:lstStyle/>
          <a:p>
            <a:pPr rtl="0"/>
            <a:fld id="{60EEB114-6741-4988-97C1-7C8E8F8F85CA}" type="datetime4">
              <a:rPr lang="fr-FR" sz="1100" smtClean="0"/>
              <a:t>5 novembre 2023</a:t>
            </a:fld>
            <a:endParaRPr lang="fr-FR" sz="1100"/>
          </a:p>
        </p:txBody>
      </p:sp>
      <p:sp>
        <p:nvSpPr>
          <p:cNvPr id="11" name="ZoneTexte 10">
            <a:extLst>
              <a:ext uri="{FF2B5EF4-FFF2-40B4-BE49-F238E27FC236}">
                <a16:creationId xmlns:a16="http://schemas.microsoft.com/office/drawing/2014/main" id="{3D0376D5-E850-0D13-619C-9222708AAF78}"/>
              </a:ext>
            </a:extLst>
          </p:cNvPr>
          <p:cNvSpPr txBox="1"/>
          <p:nvPr/>
        </p:nvSpPr>
        <p:spPr>
          <a:xfrm>
            <a:off x="5905500" y="982901"/>
            <a:ext cx="6096000" cy="400110"/>
          </a:xfrm>
          <a:prstGeom prst="rect">
            <a:avLst/>
          </a:prstGeom>
          <a:noFill/>
        </p:spPr>
        <p:txBody>
          <a:bodyPr wrap="square">
            <a:spAutoFit/>
          </a:bodyPr>
          <a:lstStyle/>
          <a:p>
            <a:endParaRPr lang="en-GB" sz="2000" dirty="0">
              <a:solidFill>
                <a:schemeClr val="bg1"/>
              </a:solidFill>
            </a:endParaRPr>
          </a:p>
        </p:txBody>
      </p:sp>
    </p:spTree>
    <p:extLst>
      <p:ext uri="{BB962C8B-B14F-4D97-AF65-F5344CB8AC3E}">
        <p14:creationId xmlns:p14="http://schemas.microsoft.com/office/powerpoint/2010/main" val="76767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0FA04-6227-9040-92A6-9514A59B8E7B}"/>
              </a:ext>
            </a:extLst>
          </p:cNvPr>
          <p:cNvSpPr>
            <a:spLocks noGrp="1"/>
          </p:cNvSpPr>
          <p:nvPr>
            <p:ph type="title"/>
          </p:nvPr>
        </p:nvSpPr>
        <p:spPr>
          <a:xfrm>
            <a:off x="964023" y="278129"/>
            <a:ext cx="5450425" cy="1441489"/>
          </a:xfrm>
        </p:spPr>
        <p:txBody>
          <a:bodyPr rtlCol="0">
            <a:noAutofit/>
          </a:bodyPr>
          <a:lstStyle/>
          <a:p>
            <a:pPr lvl="0" rtl="0">
              <a:lnSpc>
                <a:spcPct val="115000"/>
              </a:lnSpc>
              <a:spcAft>
                <a:spcPts val="1000"/>
              </a:spcAft>
            </a:pPr>
            <a:r>
              <a:rPr lang="fr-FR" sz="3600" dirty="0">
                <a:effectLst/>
                <a:ea typeface="Calibri" panose="020F0502020204030204" pitchFamily="34" charset="0"/>
                <a:cs typeface="Arial" panose="020B0604020202020204" pitchFamily="34" charset="0"/>
              </a:rPr>
              <a:t>Les objets et les classes</a:t>
            </a:r>
            <a:br>
              <a:rPr lang="fr-FR" sz="3600" dirty="0">
                <a:effectLst/>
                <a:ea typeface="Calibri" panose="020F0502020204030204" pitchFamily="34" charset="0"/>
                <a:cs typeface="Arial" panose="020B0604020202020204" pitchFamily="34" charset="0"/>
              </a:rPr>
            </a:br>
            <a:r>
              <a:rPr lang="fr-FR" sz="2800" dirty="0">
                <a:effectLst/>
                <a:ea typeface="Calibri" panose="020F0502020204030204" pitchFamily="34" charset="0"/>
                <a:cs typeface="Arial" panose="020B0604020202020204" pitchFamily="34" charset="0"/>
              </a:rPr>
              <a:t>Notion de classe</a:t>
            </a:r>
            <a:endParaRPr lang="en-GB" sz="2800" dirty="0">
              <a:effectLst/>
              <a:ea typeface="Calibri" panose="020F0502020204030204" pitchFamily="34" charset="0"/>
              <a:cs typeface="Arial" panose="020B0604020202020204" pitchFamily="34" charset="0"/>
            </a:endParaRPr>
          </a:p>
        </p:txBody>
      </p:sp>
      <p:sp>
        <p:nvSpPr>
          <p:cNvPr id="9" name="Espace réservé du numéro de diapositive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rtlCol="0"/>
          <a:lstStyle/>
          <a:p>
            <a:pPr algn="l" rtl="0"/>
            <a:fld id="{294A09A9-5501-47C1-A89A-A340965A2BE2}" type="slidenum">
              <a:rPr lang="fr-FR" smtClean="0"/>
              <a:pPr algn="l" rtl="0"/>
              <a:t>15</a:t>
            </a:fld>
            <a:endParaRPr lang="fr-FR"/>
          </a:p>
        </p:txBody>
      </p:sp>
      <p:sp>
        <p:nvSpPr>
          <p:cNvPr id="8" name="Espace réservé du pied de page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rtlCol="0"/>
          <a:lstStyle/>
          <a:p>
            <a:pPr rtl="0"/>
            <a:r>
              <a:rPr lang="fr-FR" dirty="0"/>
              <a:t>REGUIEG Hicham</a:t>
            </a:r>
          </a:p>
        </p:txBody>
      </p:sp>
      <p:sp>
        <p:nvSpPr>
          <p:cNvPr id="7" name="Espace réservé de la date 6">
            <a:extLst>
              <a:ext uri="{FF2B5EF4-FFF2-40B4-BE49-F238E27FC236}">
                <a16:creationId xmlns:a16="http://schemas.microsoft.com/office/drawing/2014/main" id="{99E44123-0AF5-4A4C-B0C7-BB7409DE8161}"/>
              </a:ext>
            </a:extLst>
          </p:cNvPr>
          <p:cNvSpPr>
            <a:spLocks noGrp="1"/>
          </p:cNvSpPr>
          <p:nvPr>
            <p:ph type="dt" sz="half" idx="14"/>
          </p:nvPr>
        </p:nvSpPr>
        <p:spPr>
          <a:xfrm>
            <a:off x="2992120" y="6332220"/>
            <a:ext cx="1313180" cy="247651"/>
          </a:xfrm>
        </p:spPr>
        <p:txBody>
          <a:bodyPr rtlCol="0"/>
          <a:lstStyle/>
          <a:p>
            <a:pPr rtl="0"/>
            <a:fld id="{60EEB114-6741-4988-97C1-7C8E8F8F85CA}" type="datetime4">
              <a:rPr lang="fr-FR" sz="1100" smtClean="0"/>
              <a:t>5 novembre 2023</a:t>
            </a:fld>
            <a:endParaRPr lang="fr-FR" sz="1100"/>
          </a:p>
        </p:txBody>
      </p:sp>
      <p:sp>
        <p:nvSpPr>
          <p:cNvPr id="11" name="ZoneTexte 10">
            <a:extLst>
              <a:ext uri="{FF2B5EF4-FFF2-40B4-BE49-F238E27FC236}">
                <a16:creationId xmlns:a16="http://schemas.microsoft.com/office/drawing/2014/main" id="{3D0376D5-E850-0D13-619C-9222708AAF78}"/>
              </a:ext>
            </a:extLst>
          </p:cNvPr>
          <p:cNvSpPr txBox="1"/>
          <p:nvPr/>
        </p:nvSpPr>
        <p:spPr>
          <a:xfrm>
            <a:off x="5905500" y="982901"/>
            <a:ext cx="6096000" cy="400110"/>
          </a:xfrm>
          <a:prstGeom prst="rect">
            <a:avLst/>
          </a:prstGeom>
          <a:noFill/>
        </p:spPr>
        <p:txBody>
          <a:bodyPr wrap="square">
            <a:spAutoFit/>
          </a:bodyPr>
          <a:lstStyle/>
          <a:p>
            <a:endParaRPr lang="en-GB" sz="2000" dirty="0">
              <a:solidFill>
                <a:schemeClr val="bg1"/>
              </a:solidFill>
            </a:endParaRPr>
          </a:p>
        </p:txBody>
      </p:sp>
      <p:pic>
        <p:nvPicPr>
          <p:cNvPr id="10" name="Image 9">
            <a:extLst>
              <a:ext uri="{FF2B5EF4-FFF2-40B4-BE49-F238E27FC236}">
                <a16:creationId xmlns:a16="http://schemas.microsoft.com/office/drawing/2014/main" id="{13F1488E-99A6-9BE7-9DB1-C7F49A920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302" y="2072004"/>
            <a:ext cx="7465326" cy="3907830"/>
          </a:xfrm>
          <a:prstGeom prst="rect">
            <a:avLst/>
          </a:prstGeom>
        </p:spPr>
      </p:pic>
      <p:sp>
        <p:nvSpPr>
          <p:cNvPr id="13" name="ZoneTexte 12">
            <a:extLst>
              <a:ext uri="{FF2B5EF4-FFF2-40B4-BE49-F238E27FC236}">
                <a16:creationId xmlns:a16="http://schemas.microsoft.com/office/drawing/2014/main" id="{9EE3E65F-A7FC-0763-FDC8-91BB89EC6717}"/>
              </a:ext>
            </a:extLst>
          </p:cNvPr>
          <p:cNvSpPr txBox="1"/>
          <p:nvPr/>
        </p:nvSpPr>
        <p:spPr>
          <a:xfrm>
            <a:off x="1275108" y="2687091"/>
            <a:ext cx="9641783" cy="2677656"/>
          </a:xfrm>
          <a:prstGeom prst="rect">
            <a:avLst/>
          </a:prstGeom>
          <a:noFill/>
        </p:spPr>
        <p:txBody>
          <a:bodyPr wrap="square">
            <a:spAutoFit/>
          </a:bodyPr>
          <a:lstStyle/>
          <a:p>
            <a:pPr marL="285750" indent="-285750">
              <a:buFont typeface="Arial" panose="020B0604020202020204" pitchFamily="34" charset="0"/>
              <a:buChar char="•"/>
            </a:pPr>
            <a:r>
              <a:rPr lang="fr-FR" sz="2400" dirty="0">
                <a:solidFill>
                  <a:schemeClr val="bg1"/>
                </a:solidFill>
                <a:effectLst/>
                <a:ea typeface="Calibri" panose="020F0502020204030204" pitchFamily="34" charset="0"/>
              </a:rPr>
              <a:t>Une représentation abstraite d’un ensemble d’</a:t>
            </a:r>
            <a:r>
              <a:rPr lang="fr-FR" sz="2400" dirty="0">
                <a:solidFill>
                  <a:srgbClr val="0070C0"/>
                </a:solidFill>
                <a:effectLst/>
                <a:ea typeface="Calibri" panose="020F0502020204030204" pitchFamily="34" charset="0"/>
              </a:rPr>
              <a:t>entité</a:t>
            </a:r>
            <a:r>
              <a:rPr lang="fr-FR" sz="2400" dirty="0">
                <a:solidFill>
                  <a:schemeClr val="bg1"/>
                </a:solidFill>
                <a:effectLst/>
                <a:ea typeface="Calibri" panose="020F0502020204030204" pitchFamily="34" charset="0"/>
              </a:rPr>
              <a:t> du monde </a:t>
            </a:r>
            <a:r>
              <a:rPr lang="fr-FR" sz="2400" dirty="0">
                <a:solidFill>
                  <a:srgbClr val="0070C0"/>
                </a:solidFill>
                <a:effectLst/>
                <a:ea typeface="Calibri" panose="020F0502020204030204" pitchFamily="34" charset="0"/>
              </a:rPr>
              <a:t>réel. </a:t>
            </a:r>
            <a:br>
              <a:rPr lang="fr-FR" sz="2400" dirty="0">
                <a:solidFill>
                  <a:srgbClr val="0070C0"/>
                </a:solidFill>
                <a:effectLst/>
                <a:ea typeface="Calibri" panose="020F0502020204030204" pitchFamily="34" charset="0"/>
              </a:rPr>
            </a:br>
            <a:r>
              <a:rPr lang="fr-FR" sz="2400" dirty="0">
                <a:solidFill>
                  <a:schemeClr val="bg1"/>
                </a:solidFill>
                <a:ea typeface="Calibri" panose="020F0502020204030204" pitchFamily="34" charset="0"/>
              </a:rPr>
              <a:t>Exemple (Etudiant)</a:t>
            </a:r>
            <a:endParaRPr lang="fr-FR" sz="2400" dirty="0">
              <a:solidFill>
                <a:srgbClr val="0070C0"/>
              </a:solidFill>
              <a:effectLst/>
              <a:ea typeface="Calibri" panose="020F0502020204030204" pitchFamily="34" charset="0"/>
            </a:endParaRPr>
          </a:p>
          <a:p>
            <a:pPr marL="285750" indent="-285750">
              <a:buFont typeface="Arial" panose="020B0604020202020204" pitchFamily="34" charset="0"/>
              <a:buChar char="•"/>
            </a:pPr>
            <a:endParaRPr lang="fr-FR" sz="2400" dirty="0">
              <a:solidFill>
                <a:srgbClr val="0070C0"/>
              </a:solidFill>
              <a:effectLst/>
              <a:ea typeface="Calibri" panose="020F0502020204030204" pitchFamily="34" charset="0"/>
            </a:endParaRPr>
          </a:p>
          <a:p>
            <a:pPr marL="285750" indent="-285750">
              <a:buFont typeface="Arial" panose="020B0604020202020204" pitchFamily="34" charset="0"/>
              <a:buChar char="•"/>
            </a:pPr>
            <a:endParaRPr lang="fr-FR" sz="2400" dirty="0">
              <a:solidFill>
                <a:schemeClr val="bg1"/>
              </a:solidFill>
              <a:effectLst/>
              <a:ea typeface="Calibri" panose="020F0502020204030204" pitchFamily="34" charset="0"/>
            </a:endParaRPr>
          </a:p>
          <a:p>
            <a:pPr marL="285750" indent="-285750">
              <a:buFont typeface="Arial" panose="020B0604020202020204" pitchFamily="34" charset="0"/>
              <a:buChar char="•"/>
            </a:pPr>
            <a:r>
              <a:rPr lang="fr-FR" sz="2400" dirty="0">
                <a:solidFill>
                  <a:schemeClr val="bg1"/>
                </a:solidFill>
                <a:effectLst/>
                <a:ea typeface="Calibri" panose="020F0502020204030204" pitchFamily="34" charset="0"/>
              </a:rPr>
              <a:t>Décrit les états/propriétés et les comportements communs d’un même </a:t>
            </a:r>
            <a:r>
              <a:rPr lang="fr-FR" sz="2400" i="1" u="sng" dirty="0">
                <a:solidFill>
                  <a:schemeClr val="bg1"/>
                </a:solidFill>
                <a:effectLst/>
                <a:ea typeface="Calibri" panose="020F0502020204030204" pitchFamily="34" charset="0"/>
              </a:rPr>
              <a:t>type.</a:t>
            </a:r>
            <a:br>
              <a:rPr lang="fr-FR" sz="2400" i="1" u="sng" dirty="0">
                <a:solidFill>
                  <a:schemeClr val="bg1"/>
                </a:solidFill>
                <a:effectLst/>
                <a:ea typeface="Calibri" panose="020F0502020204030204" pitchFamily="34" charset="0"/>
              </a:rPr>
            </a:br>
            <a:r>
              <a:rPr lang="fr-FR" sz="2400" dirty="0">
                <a:solidFill>
                  <a:schemeClr val="bg1"/>
                </a:solidFill>
                <a:effectLst/>
                <a:ea typeface="Calibri" panose="020F0502020204030204" pitchFamily="34" charset="0"/>
              </a:rPr>
              <a:t>Exemple (Nom, prénom, classe …..)</a:t>
            </a:r>
            <a:endParaRPr lang="en-GB" sz="2400" dirty="0">
              <a:solidFill>
                <a:schemeClr val="bg1"/>
              </a:solidFill>
            </a:endParaRPr>
          </a:p>
        </p:txBody>
      </p:sp>
    </p:spTree>
    <p:extLst>
      <p:ext uri="{BB962C8B-B14F-4D97-AF65-F5344CB8AC3E}">
        <p14:creationId xmlns:p14="http://schemas.microsoft.com/office/powerpoint/2010/main" val="34911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0FA04-6227-9040-92A6-9514A59B8E7B}"/>
              </a:ext>
            </a:extLst>
          </p:cNvPr>
          <p:cNvSpPr>
            <a:spLocks noGrp="1"/>
          </p:cNvSpPr>
          <p:nvPr>
            <p:ph type="title"/>
          </p:nvPr>
        </p:nvSpPr>
        <p:spPr>
          <a:xfrm>
            <a:off x="964023" y="278129"/>
            <a:ext cx="5450425" cy="1441489"/>
          </a:xfrm>
        </p:spPr>
        <p:txBody>
          <a:bodyPr rtlCol="0">
            <a:noAutofit/>
          </a:bodyPr>
          <a:lstStyle/>
          <a:p>
            <a:pPr lvl="0" rtl="0">
              <a:lnSpc>
                <a:spcPct val="115000"/>
              </a:lnSpc>
              <a:spcAft>
                <a:spcPts val="1000"/>
              </a:spcAft>
            </a:pPr>
            <a:r>
              <a:rPr lang="fr-FR" sz="3600" dirty="0">
                <a:effectLst/>
                <a:ea typeface="Calibri" panose="020F0502020204030204" pitchFamily="34" charset="0"/>
                <a:cs typeface="Arial" panose="020B0604020202020204" pitchFamily="34" charset="0"/>
              </a:rPr>
              <a:t>Les objets et les classes</a:t>
            </a:r>
            <a:br>
              <a:rPr lang="fr-FR" sz="3600" dirty="0">
                <a:effectLst/>
                <a:ea typeface="Calibri" panose="020F0502020204030204" pitchFamily="34" charset="0"/>
                <a:cs typeface="Arial" panose="020B0604020202020204" pitchFamily="34" charset="0"/>
              </a:rPr>
            </a:br>
            <a:r>
              <a:rPr lang="fr-FR" sz="2800" dirty="0">
                <a:effectLst/>
                <a:ea typeface="Calibri" panose="020F0502020204030204" pitchFamily="34" charset="0"/>
                <a:cs typeface="Arial" panose="020B0604020202020204" pitchFamily="34" charset="0"/>
              </a:rPr>
              <a:t>Notion de classe</a:t>
            </a:r>
            <a:endParaRPr lang="en-GB" sz="2800" dirty="0">
              <a:effectLst/>
              <a:ea typeface="Calibri" panose="020F0502020204030204" pitchFamily="34" charset="0"/>
              <a:cs typeface="Arial" panose="020B0604020202020204" pitchFamily="34" charset="0"/>
            </a:endParaRPr>
          </a:p>
        </p:txBody>
      </p:sp>
      <p:sp>
        <p:nvSpPr>
          <p:cNvPr id="9" name="Espace réservé du numéro de diapositive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rtlCol="0"/>
          <a:lstStyle/>
          <a:p>
            <a:pPr algn="l" rtl="0"/>
            <a:fld id="{294A09A9-5501-47C1-A89A-A340965A2BE2}" type="slidenum">
              <a:rPr lang="fr-FR" smtClean="0"/>
              <a:pPr algn="l" rtl="0"/>
              <a:t>16</a:t>
            </a:fld>
            <a:endParaRPr lang="fr-FR"/>
          </a:p>
        </p:txBody>
      </p:sp>
      <p:sp>
        <p:nvSpPr>
          <p:cNvPr id="8" name="Espace réservé du pied de page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rtlCol="0"/>
          <a:lstStyle/>
          <a:p>
            <a:pPr rtl="0"/>
            <a:r>
              <a:rPr lang="fr-FR" dirty="0"/>
              <a:t>REGUIEG Hicham</a:t>
            </a:r>
          </a:p>
        </p:txBody>
      </p:sp>
      <p:sp>
        <p:nvSpPr>
          <p:cNvPr id="7" name="Espace réservé de la date 6">
            <a:extLst>
              <a:ext uri="{FF2B5EF4-FFF2-40B4-BE49-F238E27FC236}">
                <a16:creationId xmlns:a16="http://schemas.microsoft.com/office/drawing/2014/main" id="{99E44123-0AF5-4A4C-B0C7-BB7409DE8161}"/>
              </a:ext>
            </a:extLst>
          </p:cNvPr>
          <p:cNvSpPr>
            <a:spLocks noGrp="1"/>
          </p:cNvSpPr>
          <p:nvPr>
            <p:ph type="dt" sz="half" idx="14"/>
          </p:nvPr>
        </p:nvSpPr>
        <p:spPr>
          <a:xfrm>
            <a:off x="2992120" y="6332220"/>
            <a:ext cx="1313180" cy="247651"/>
          </a:xfrm>
        </p:spPr>
        <p:txBody>
          <a:bodyPr rtlCol="0"/>
          <a:lstStyle/>
          <a:p>
            <a:pPr rtl="0"/>
            <a:fld id="{60EEB114-6741-4988-97C1-7C8E8F8F85CA}" type="datetime4">
              <a:rPr lang="fr-FR" sz="1100" smtClean="0"/>
              <a:t>5 novembre 2023</a:t>
            </a:fld>
            <a:endParaRPr lang="fr-FR" sz="1100"/>
          </a:p>
        </p:txBody>
      </p:sp>
      <p:sp>
        <p:nvSpPr>
          <p:cNvPr id="11" name="ZoneTexte 10">
            <a:extLst>
              <a:ext uri="{FF2B5EF4-FFF2-40B4-BE49-F238E27FC236}">
                <a16:creationId xmlns:a16="http://schemas.microsoft.com/office/drawing/2014/main" id="{3D0376D5-E850-0D13-619C-9222708AAF78}"/>
              </a:ext>
            </a:extLst>
          </p:cNvPr>
          <p:cNvSpPr txBox="1"/>
          <p:nvPr/>
        </p:nvSpPr>
        <p:spPr>
          <a:xfrm>
            <a:off x="5905500" y="982901"/>
            <a:ext cx="6096000" cy="400110"/>
          </a:xfrm>
          <a:prstGeom prst="rect">
            <a:avLst/>
          </a:prstGeom>
          <a:noFill/>
        </p:spPr>
        <p:txBody>
          <a:bodyPr wrap="square">
            <a:spAutoFit/>
          </a:bodyPr>
          <a:lstStyle/>
          <a:p>
            <a:endParaRPr lang="en-GB" sz="2000" dirty="0">
              <a:solidFill>
                <a:schemeClr val="bg1"/>
              </a:solidFill>
            </a:endParaRPr>
          </a:p>
        </p:txBody>
      </p:sp>
      <p:graphicFrame>
        <p:nvGraphicFramePr>
          <p:cNvPr id="16" name="Tableau 18">
            <a:extLst>
              <a:ext uri="{FF2B5EF4-FFF2-40B4-BE49-F238E27FC236}">
                <a16:creationId xmlns:a16="http://schemas.microsoft.com/office/drawing/2014/main" id="{4732D05D-F3A4-69EE-E369-9D2D228AC09D}"/>
              </a:ext>
            </a:extLst>
          </p:cNvPr>
          <p:cNvGraphicFramePr>
            <a:graphicFrameLocks noGrp="1"/>
          </p:cNvGraphicFramePr>
          <p:nvPr>
            <p:extLst>
              <p:ext uri="{D42A27DB-BD31-4B8C-83A1-F6EECF244321}">
                <p14:modId xmlns:p14="http://schemas.microsoft.com/office/powerpoint/2010/main" val="2267525568"/>
              </p:ext>
            </p:extLst>
          </p:nvPr>
        </p:nvGraphicFramePr>
        <p:xfrm>
          <a:off x="4080680" y="2929444"/>
          <a:ext cx="2565779" cy="2465610"/>
        </p:xfrm>
        <a:graphic>
          <a:graphicData uri="http://schemas.openxmlformats.org/drawingml/2006/table">
            <a:tbl>
              <a:tblPr firstRow="1" bandRow="1">
                <a:tableStyleId>{D7AC3CCA-C797-4891-BE02-D94E43425B78}</a:tableStyleId>
              </a:tblPr>
              <a:tblGrid>
                <a:gridCol w="2565779">
                  <a:extLst>
                    <a:ext uri="{9D8B030D-6E8A-4147-A177-3AD203B41FA5}">
                      <a16:colId xmlns:a16="http://schemas.microsoft.com/office/drawing/2014/main" val="729082421"/>
                    </a:ext>
                  </a:extLst>
                </a:gridCol>
              </a:tblGrid>
              <a:tr h="480496">
                <a:tc>
                  <a:txBody>
                    <a:bodyPr/>
                    <a:lstStyle/>
                    <a:p>
                      <a:pPr algn="ctr"/>
                      <a:r>
                        <a:rPr lang="fr-FR" dirty="0"/>
                        <a:t>Etudiant</a:t>
                      </a:r>
                      <a:endParaRPr lang="en-GB" dirty="0"/>
                    </a:p>
                  </a:txBody>
                  <a:tcPr/>
                </a:tc>
                <a:extLst>
                  <a:ext uri="{0D108BD9-81ED-4DB2-BD59-A6C34878D82A}">
                    <a16:rowId xmlns:a16="http://schemas.microsoft.com/office/drawing/2014/main" val="4171991500"/>
                  </a:ext>
                </a:extLst>
              </a:tr>
              <a:tr h="563018">
                <a:tc>
                  <a:txBody>
                    <a:bodyPr/>
                    <a:lstStyle/>
                    <a:p>
                      <a:r>
                        <a:rPr lang="fr-FR" dirty="0"/>
                        <a:t>Nom:</a:t>
                      </a:r>
                    </a:p>
                    <a:p>
                      <a:r>
                        <a:rPr lang="fr-FR" dirty="0"/>
                        <a:t>Prénom:</a:t>
                      </a:r>
                    </a:p>
                    <a:p>
                      <a:r>
                        <a:rPr lang="fr-FR" dirty="0"/>
                        <a:t>Classe :</a:t>
                      </a:r>
                    </a:p>
                    <a:p>
                      <a:r>
                        <a:rPr lang="fr-FR" dirty="0"/>
                        <a:t>module:</a:t>
                      </a:r>
                      <a:endParaRPr lang="en-GB" dirty="0"/>
                    </a:p>
                  </a:txBody>
                  <a:tcPr/>
                </a:tc>
                <a:extLst>
                  <a:ext uri="{0D108BD9-81ED-4DB2-BD59-A6C34878D82A}">
                    <a16:rowId xmlns:a16="http://schemas.microsoft.com/office/drawing/2014/main" val="3747322945"/>
                  </a:ext>
                </a:extLst>
              </a:tr>
              <a:tr h="796394">
                <a:tc>
                  <a:txBody>
                    <a:bodyPr/>
                    <a:lstStyle/>
                    <a:p>
                      <a:r>
                        <a:rPr lang="fr-FR" dirty="0" err="1"/>
                        <a:t>assisterCours</a:t>
                      </a:r>
                      <a:r>
                        <a:rPr lang="fr-FR" dirty="0"/>
                        <a:t>()</a:t>
                      </a:r>
                    </a:p>
                    <a:p>
                      <a:r>
                        <a:rPr lang="fr-FR" dirty="0" err="1"/>
                        <a:t>passerExamen</a:t>
                      </a:r>
                      <a:r>
                        <a:rPr lang="fr-FR" dirty="0"/>
                        <a:t>()</a:t>
                      </a:r>
                      <a:endParaRPr lang="en-GB" dirty="0"/>
                    </a:p>
                  </a:txBody>
                  <a:tcPr/>
                </a:tc>
                <a:extLst>
                  <a:ext uri="{0D108BD9-81ED-4DB2-BD59-A6C34878D82A}">
                    <a16:rowId xmlns:a16="http://schemas.microsoft.com/office/drawing/2014/main" val="2958138333"/>
                  </a:ext>
                </a:extLst>
              </a:tr>
            </a:tbl>
          </a:graphicData>
        </a:graphic>
      </p:graphicFrame>
      <p:cxnSp>
        <p:nvCxnSpPr>
          <p:cNvPr id="18" name="Connecteur droit avec flèche 17">
            <a:extLst>
              <a:ext uri="{FF2B5EF4-FFF2-40B4-BE49-F238E27FC236}">
                <a16:creationId xmlns:a16="http://schemas.microsoft.com/office/drawing/2014/main" id="{2AEE423C-560C-5CA7-5979-C5CA66917CE9}"/>
              </a:ext>
            </a:extLst>
          </p:cNvPr>
          <p:cNvCxnSpPr>
            <a:cxnSpLocks/>
            <a:stCxn id="19" idx="2"/>
          </p:cNvCxnSpPr>
          <p:nvPr/>
        </p:nvCxnSpPr>
        <p:spPr>
          <a:xfrm flipH="1">
            <a:off x="6646459" y="2617956"/>
            <a:ext cx="1860015" cy="659506"/>
          </a:xfrm>
          <a:prstGeom prst="straightConnector1">
            <a:avLst/>
          </a:prstGeom>
          <a:ln w="28575">
            <a:solidFill>
              <a:schemeClr val="bg1"/>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9" name="ZoneTexte 18">
            <a:extLst>
              <a:ext uri="{FF2B5EF4-FFF2-40B4-BE49-F238E27FC236}">
                <a16:creationId xmlns:a16="http://schemas.microsoft.com/office/drawing/2014/main" id="{63221ABA-3739-E142-0F1A-C28B90CA6F06}"/>
              </a:ext>
            </a:extLst>
          </p:cNvPr>
          <p:cNvSpPr txBox="1"/>
          <p:nvPr/>
        </p:nvSpPr>
        <p:spPr>
          <a:xfrm>
            <a:off x="7578976" y="2248624"/>
            <a:ext cx="1854995" cy="369332"/>
          </a:xfrm>
          <a:prstGeom prst="rect">
            <a:avLst/>
          </a:prstGeom>
          <a:noFill/>
          <a:ln>
            <a:solidFill>
              <a:schemeClr val="bg1"/>
            </a:solidFill>
          </a:ln>
        </p:spPr>
        <p:txBody>
          <a:bodyPr wrap="none" rtlCol="0">
            <a:spAutoFit/>
          </a:bodyPr>
          <a:lstStyle/>
          <a:p>
            <a:r>
              <a:rPr lang="fr-FR" dirty="0">
                <a:solidFill>
                  <a:schemeClr val="bg1"/>
                </a:solidFill>
              </a:rPr>
              <a:t>Nom de la classe</a:t>
            </a:r>
            <a:endParaRPr lang="en-GB" dirty="0">
              <a:solidFill>
                <a:schemeClr val="bg1"/>
              </a:solidFill>
            </a:endParaRPr>
          </a:p>
        </p:txBody>
      </p:sp>
      <p:cxnSp>
        <p:nvCxnSpPr>
          <p:cNvPr id="20" name="Connecteur droit avec flèche 19">
            <a:extLst>
              <a:ext uri="{FF2B5EF4-FFF2-40B4-BE49-F238E27FC236}">
                <a16:creationId xmlns:a16="http://schemas.microsoft.com/office/drawing/2014/main" id="{5494AAED-0DA0-386D-8376-301045148CB5}"/>
              </a:ext>
            </a:extLst>
          </p:cNvPr>
          <p:cNvCxnSpPr>
            <a:cxnSpLocks/>
            <a:stCxn id="21" idx="1"/>
            <a:endCxn id="16" idx="3"/>
          </p:cNvCxnSpPr>
          <p:nvPr/>
        </p:nvCxnSpPr>
        <p:spPr>
          <a:xfrm flipH="1">
            <a:off x="6646459" y="3529854"/>
            <a:ext cx="1638281" cy="632395"/>
          </a:xfrm>
          <a:prstGeom prst="straightConnector1">
            <a:avLst/>
          </a:prstGeom>
          <a:ln w="28575">
            <a:solidFill>
              <a:schemeClr val="bg1"/>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1" name="ZoneTexte 20">
            <a:extLst>
              <a:ext uri="{FF2B5EF4-FFF2-40B4-BE49-F238E27FC236}">
                <a16:creationId xmlns:a16="http://schemas.microsoft.com/office/drawing/2014/main" id="{27F70132-6BAE-F109-11FE-3A6EB3CFAB81}"/>
              </a:ext>
            </a:extLst>
          </p:cNvPr>
          <p:cNvSpPr txBox="1"/>
          <p:nvPr/>
        </p:nvSpPr>
        <p:spPr>
          <a:xfrm>
            <a:off x="8284740" y="3206688"/>
            <a:ext cx="1854995" cy="646331"/>
          </a:xfrm>
          <a:prstGeom prst="rect">
            <a:avLst/>
          </a:prstGeom>
          <a:noFill/>
          <a:ln>
            <a:solidFill>
              <a:schemeClr val="bg1"/>
            </a:solidFill>
          </a:ln>
        </p:spPr>
        <p:txBody>
          <a:bodyPr wrap="square" rtlCol="0">
            <a:spAutoFit/>
          </a:bodyPr>
          <a:lstStyle/>
          <a:p>
            <a:r>
              <a:rPr lang="fr-FR" dirty="0">
                <a:solidFill>
                  <a:schemeClr val="bg1"/>
                </a:solidFill>
              </a:rPr>
              <a:t>Propriétés de la classe (attributs)</a:t>
            </a:r>
            <a:endParaRPr lang="en-GB" dirty="0">
              <a:solidFill>
                <a:schemeClr val="bg1"/>
              </a:solidFill>
            </a:endParaRPr>
          </a:p>
        </p:txBody>
      </p:sp>
      <p:cxnSp>
        <p:nvCxnSpPr>
          <p:cNvPr id="25" name="Connecteur droit avec flèche 24">
            <a:extLst>
              <a:ext uri="{FF2B5EF4-FFF2-40B4-BE49-F238E27FC236}">
                <a16:creationId xmlns:a16="http://schemas.microsoft.com/office/drawing/2014/main" id="{D2720E6A-83FD-A4AB-8350-B380AAC761FF}"/>
              </a:ext>
            </a:extLst>
          </p:cNvPr>
          <p:cNvCxnSpPr>
            <a:cxnSpLocks/>
            <a:stCxn id="26" idx="1"/>
          </p:cNvCxnSpPr>
          <p:nvPr/>
        </p:nvCxnSpPr>
        <p:spPr>
          <a:xfrm flipH="1">
            <a:off x="6646459" y="4487288"/>
            <a:ext cx="1638281" cy="613851"/>
          </a:xfrm>
          <a:prstGeom prst="straightConnector1">
            <a:avLst/>
          </a:prstGeom>
          <a:ln w="28575">
            <a:solidFill>
              <a:schemeClr val="bg1"/>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6" name="ZoneTexte 25">
            <a:extLst>
              <a:ext uri="{FF2B5EF4-FFF2-40B4-BE49-F238E27FC236}">
                <a16:creationId xmlns:a16="http://schemas.microsoft.com/office/drawing/2014/main" id="{B742880B-3652-25E5-D146-BA17B150CF93}"/>
              </a:ext>
            </a:extLst>
          </p:cNvPr>
          <p:cNvSpPr txBox="1"/>
          <p:nvPr/>
        </p:nvSpPr>
        <p:spPr>
          <a:xfrm>
            <a:off x="8284740" y="4164122"/>
            <a:ext cx="1854995" cy="646331"/>
          </a:xfrm>
          <a:prstGeom prst="rect">
            <a:avLst/>
          </a:prstGeom>
          <a:noFill/>
          <a:ln>
            <a:solidFill>
              <a:schemeClr val="bg1"/>
            </a:solidFill>
          </a:ln>
        </p:spPr>
        <p:txBody>
          <a:bodyPr wrap="square" rtlCol="0">
            <a:spAutoFit/>
          </a:bodyPr>
          <a:lstStyle/>
          <a:p>
            <a:r>
              <a:rPr lang="fr-FR" dirty="0">
                <a:solidFill>
                  <a:schemeClr val="bg1"/>
                </a:solidFill>
              </a:rPr>
              <a:t>Comportement (méthodes)</a:t>
            </a:r>
            <a:endParaRPr lang="en-GB" dirty="0">
              <a:solidFill>
                <a:schemeClr val="bg1"/>
              </a:solidFill>
            </a:endParaRPr>
          </a:p>
        </p:txBody>
      </p:sp>
      <p:sp>
        <p:nvSpPr>
          <p:cNvPr id="28" name="ZoneTexte 27">
            <a:extLst>
              <a:ext uri="{FF2B5EF4-FFF2-40B4-BE49-F238E27FC236}">
                <a16:creationId xmlns:a16="http://schemas.microsoft.com/office/drawing/2014/main" id="{9CBA5BB4-B94E-8C61-8CF4-9D176C20455A}"/>
              </a:ext>
            </a:extLst>
          </p:cNvPr>
          <p:cNvSpPr txBox="1"/>
          <p:nvPr/>
        </p:nvSpPr>
        <p:spPr>
          <a:xfrm>
            <a:off x="854841" y="2248624"/>
            <a:ext cx="2994731" cy="461665"/>
          </a:xfrm>
          <a:prstGeom prst="rect">
            <a:avLst/>
          </a:prstGeom>
          <a:noFill/>
        </p:spPr>
        <p:txBody>
          <a:bodyPr wrap="none" rtlCol="0">
            <a:spAutoFit/>
          </a:bodyPr>
          <a:lstStyle/>
          <a:p>
            <a:r>
              <a:rPr lang="fr-FR" sz="2400" dirty="0">
                <a:solidFill>
                  <a:schemeClr val="bg1"/>
                </a:solidFill>
              </a:rPr>
              <a:t>Diagramme de classe</a:t>
            </a:r>
            <a:endParaRPr lang="en-GB" sz="2400" dirty="0">
              <a:solidFill>
                <a:schemeClr val="bg1"/>
              </a:solidFill>
            </a:endParaRPr>
          </a:p>
        </p:txBody>
      </p:sp>
      <p:graphicFrame>
        <p:nvGraphicFramePr>
          <p:cNvPr id="29" name="Tableau 18">
            <a:extLst>
              <a:ext uri="{FF2B5EF4-FFF2-40B4-BE49-F238E27FC236}">
                <a16:creationId xmlns:a16="http://schemas.microsoft.com/office/drawing/2014/main" id="{694F7182-A8F3-3E6F-6660-D581B1FE87DD}"/>
              </a:ext>
            </a:extLst>
          </p:cNvPr>
          <p:cNvGraphicFramePr>
            <a:graphicFrameLocks noGrp="1"/>
          </p:cNvGraphicFramePr>
          <p:nvPr>
            <p:extLst>
              <p:ext uri="{D42A27DB-BD31-4B8C-83A1-F6EECF244321}">
                <p14:modId xmlns:p14="http://schemas.microsoft.com/office/powerpoint/2010/main" val="1899005791"/>
              </p:ext>
            </p:extLst>
          </p:nvPr>
        </p:nvGraphicFramePr>
        <p:xfrm>
          <a:off x="1399348" y="3109140"/>
          <a:ext cx="1592772" cy="1519840"/>
        </p:xfrm>
        <a:graphic>
          <a:graphicData uri="http://schemas.openxmlformats.org/drawingml/2006/table">
            <a:tbl>
              <a:tblPr firstRow="1" bandRow="1">
                <a:tableStyleId>{D7AC3CCA-C797-4891-BE02-D94E43425B78}</a:tableStyleId>
              </a:tblPr>
              <a:tblGrid>
                <a:gridCol w="1592772">
                  <a:extLst>
                    <a:ext uri="{9D8B030D-6E8A-4147-A177-3AD203B41FA5}">
                      <a16:colId xmlns:a16="http://schemas.microsoft.com/office/drawing/2014/main" val="729082421"/>
                    </a:ext>
                  </a:extLst>
                </a:gridCol>
              </a:tblGrid>
              <a:tr h="376934">
                <a:tc>
                  <a:txBody>
                    <a:bodyPr/>
                    <a:lstStyle/>
                    <a:p>
                      <a:pPr algn="ctr"/>
                      <a:r>
                        <a:rPr lang="fr-FR" sz="1400" dirty="0"/>
                        <a:t>module</a:t>
                      </a:r>
                      <a:endParaRPr lang="en-GB" sz="1400" dirty="0"/>
                    </a:p>
                  </a:txBody>
                  <a:tcPr/>
                </a:tc>
                <a:extLst>
                  <a:ext uri="{0D108BD9-81ED-4DB2-BD59-A6C34878D82A}">
                    <a16:rowId xmlns:a16="http://schemas.microsoft.com/office/drawing/2014/main" val="4171991500"/>
                  </a:ext>
                </a:extLst>
              </a:tr>
              <a:tr h="502123">
                <a:tc>
                  <a:txBody>
                    <a:bodyPr/>
                    <a:lstStyle/>
                    <a:p>
                      <a:r>
                        <a:rPr lang="fr-FR" sz="1400" dirty="0" err="1"/>
                        <a:t>NomModule</a:t>
                      </a:r>
                      <a:r>
                        <a:rPr lang="fr-FR" sz="1400" dirty="0"/>
                        <a:t>:</a:t>
                      </a:r>
                    </a:p>
                    <a:p>
                      <a:r>
                        <a:rPr lang="fr-FR" sz="1400" dirty="0"/>
                        <a:t>note:</a:t>
                      </a:r>
                      <a:endParaRPr lang="en-GB" sz="1400" dirty="0"/>
                    </a:p>
                  </a:txBody>
                  <a:tcPr/>
                </a:tc>
                <a:extLst>
                  <a:ext uri="{0D108BD9-81ED-4DB2-BD59-A6C34878D82A}">
                    <a16:rowId xmlns:a16="http://schemas.microsoft.com/office/drawing/2014/main" val="3747322945"/>
                  </a:ext>
                </a:extLst>
              </a:tr>
              <a:tr h="624746">
                <a:tc>
                  <a:txBody>
                    <a:bodyPr/>
                    <a:lstStyle/>
                    <a:p>
                      <a:r>
                        <a:rPr lang="fr-FR" sz="1400" dirty="0"/>
                        <a:t>Changer note</a:t>
                      </a:r>
                      <a:endParaRPr lang="en-GB" sz="1400" dirty="0"/>
                    </a:p>
                  </a:txBody>
                  <a:tcPr/>
                </a:tc>
                <a:extLst>
                  <a:ext uri="{0D108BD9-81ED-4DB2-BD59-A6C34878D82A}">
                    <a16:rowId xmlns:a16="http://schemas.microsoft.com/office/drawing/2014/main" val="2958138333"/>
                  </a:ext>
                </a:extLst>
              </a:tr>
            </a:tbl>
          </a:graphicData>
        </a:graphic>
      </p:graphicFrame>
      <p:cxnSp>
        <p:nvCxnSpPr>
          <p:cNvPr id="33" name="Connecteur droit 32">
            <a:extLst>
              <a:ext uri="{FF2B5EF4-FFF2-40B4-BE49-F238E27FC236}">
                <a16:creationId xmlns:a16="http://schemas.microsoft.com/office/drawing/2014/main" id="{F8B96B30-8A08-7691-63B9-CFA6BB46D04F}"/>
              </a:ext>
            </a:extLst>
          </p:cNvPr>
          <p:cNvCxnSpPr>
            <a:cxnSpLocks/>
            <a:stCxn id="29" idx="3"/>
          </p:cNvCxnSpPr>
          <p:nvPr/>
        </p:nvCxnSpPr>
        <p:spPr>
          <a:xfrm>
            <a:off x="2992120" y="3869060"/>
            <a:ext cx="1197743" cy="461665"/>
          </a:xfrm>
          <a:prstGeom prst="line">
            <a:avLst/>
          </a:prstGeom>
          <a:ln>
            <a:prstDash val="lgDash"/>
            <a:headEnd type="triangl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557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0FA04-6227-9040-92A6-9514A59B8E7B}"/>
              </a:ext>
            </a:extLst>
          </p:cNvPr>
          <p:cNvSpPr>
            <a:spLocks noGrp="1"/>
          </p:cNvSpPr>
          <p:nvPr>
            <p:ph type="title"/>
          </p:nvPr>
        </p:nvSpPr>
        <p:spPr>
          <a:xfrm>
            <a:off x="964023" y="278129"/>
            <a:ext cx="5450425" cy="1441489"/>
          </a:xfrm>
        </p:spPr>
        <p:txBody>
          <a:bodyPr rtlCol="0">
            <a:noAutofit/>
          </a:bodyPr>
          <a:lstStyle/>
          <a:p>
            <a:pPr lvl="0" rtl="0">
              <a:lnSpc>
                <a:spcPct val="115000"/>
              </a:lnSpc>
              <a:spcAft>
                <a:spcPts val="1000"/>
              </a:spcAft>
            </a:pPr>
            <a:r>
              <a:rPr lang="fr-FR" sz="3600" dirty="0">
                <a:effectLst/>
                <a:ea typeface="Calibri" panose="020F0502020204030204" pitchFamily="34" charset="0"/>
                <a:cs typeface="Arial" panose="020B0604020202020204" pitchFamily="34" charset="0"/>
              </a:rPr>
              <a:t>Les objets et les classes</a:t>
            </a:r>
            <a:br>
              <a:rPr lang="fr-FR" sz="3600" dirty="0">
                <a:effectLst/>
                <a:ea typeface="Calibri" panose="020F0502020204030204" pitchFamily="34" charset="0"/>
                <a:cs typeface="Arial" panose="020B0604020202020204" pitchFamily="34" charset="0"/>
              </a:rPr>
            </a:br>
            <a:r>
              <a:rPr lang="fr-FR" sz="2800" dirty="0">
                <a:effectLst/>
                <a:ea typeface="Calibri" panose="020F0502020204030204" pitchFamily="34" charset="0"/>
                <a:cs typeface="Arial" panose="020B0604020202020204" pitchFamily="34" charset="0"/>
              </a:rPr>
              <a:t>Notion d’objet</a:t>
            </a:r>
            <a:endParaRPr lang="en-GB" sz="2800" dirty="0">
              <a:effectLst/>
              <a:ea typeface="Calibri" panose="020F0502020204030204" pitchFamily="34" charset="0"/>
              <a:cs typeface="Arial" panose="020B0604020202020204" pitchFamily="34" charset="0"/>
            </a:endParaRPr>
          </a:p>
        </p:txBody>
      </p:sp>
      <p:sp>
        <p:nvSpPr>
          <p:cNvPr id="9" name="Espace réservé du numéro de diapositive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rtlCol="0"/>
          <a:lstStyle/>
          <a:p>
            <a:pPr algn="l" rtl="0"/>
            <a:fld id="{294A09A9-5501-47C1-A89A-A340965A2BE2}" type="slidenum">
              <a:rPr lang="fr-FR" smtClean="0"/>
              <a:pPr algn="l" rtl="0"/>
              <a:t>17</a:t>
            </a:fld>
            <a:endParaRPr lang="fr-FR"/>
          </a:p>
        </p:txBody>
      </p:sp>
      <p:sp>
        <p:nvSpPr>
          <p:cNvPr id="8" name="Espace réservé du pied de page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rtlCol="0"/>
          <a:lstStyle/>
          <a:p>
            <a:pPr rtl="0"/>
            <a:r>
              <a:rPr lang="fr-FR" dirty="0"/>
              <a:t>REGUIEG Hicham</a:t>
            </a:r>
          </a:p>
        </p:txBody>
      </p:sp>
      <p:sp>
        <p:nvSpPr>
          <p:cNvPr id="7" name="Espace réservé de la date 6">
            <a:extLst>
              <a:ext uri="{FF2B5EF4-FFF2-40B4-BE49-F238E27FC236}">
                <a16:creationId xmlns:a16="http://schemas.microsoft.com/office/drawing/2014/main" id="{99E44123-0AF5-4A4C-B0C7-BB7409DE8161}"/>
              </a:ext>
            </a:extLst>
          </p:cNvPr>
          <p:cNvSpPr>
            <a:spLocks noGrp="1"/>
          </p:cNvSpPr>
          <p:nvPr>
            <p:ph type="dt" sz="half" idx="14"/>
          </p:nvPr>
        </p:nvSpPr>
        <p:spPr>
          <a:xfrm>
            <a:off x="2992120" y="6332220"/>
            <a:ext cx="1313180" cy="247651"/>
          </a:xfrm>
        </p:spPr>
        <p:txBody>
          <a:bodyPr rtlCol="0"/>
          <a:lstStyle/>
          <a:p>
            <a:pPr rtl="0"/>
            <a:fld id="{60EEB114-6741-4988-97C1-7C8E8F8F85CA}" type="datetime4">
              <a:rPr lang="fr-FR" sz="1100" smtClean="0"/>
              <a:t>5 novembre 2023</a:t>
            </a:fld>
            <a:endParaRPr lang="fr-FR" sz="1100"/>
          </a:p>
        </p:txBody>
      </p:sp>
      <p:sp>
        <p:nvSpPr>
          <p:cNvPr id="11" name="ZoneTexte 10">
            <a:extLst>
              <a:ext uri="{FF2B5EF4-FFF2-40B4-BE49-F238E27FC236}">
                <a16:creationId xmlns:a16="http://schemas.microsoft.com/office/drawing/2014/main" id="{3D0376D5-E850-0D13-619C-9222708AAF78}"/>
              </a:ext>
            </a:extLst>
          </p:cNvPr>
          <p:cNvSpPr txBox="1"/>
          <p:nvPr/>
        </p:nvSpPr>
        <p:spPr>
          <a:xfrm>
            <a:off x="5905500" y="982901"/>
            <a:ext cx="6096000" cy="400110"/>
          </a:xfrm>
          <a:prstGeom prst="rect">
            <a:avLst/>
          </a:prstGeom>
          <a:noFill/>
        </p:spPr>
        <p:txBody>
          <a:bodyPr wrap="square">
            <a:spAutoFit/>
          </a:bodyPr>
          <a:lstStyle/>
          <a:p>
            <a:endParaRPr lang="en-GB" sz="2000" dirty="0">
              <a:solidFill>
                <a:schemeClr val="bg1"/>
              </a:solidFill>
            </a:endParaRPr>
          </a:p>
        </p:txBody>
      </p:sp>
      <p:sp>
        <p:nvSpPr>
          <p:cNvPr id="13" name="ZoneTexte 12">
            <a:extLst>
              <a:ext uri="{FF2B5EF4-FFF2-40B4-BE49-F238E27FC236}">
                <a16:creationId xmlns:a16="http://schemas.microsoft.com/office/drawing/2014/main" id="{9EE3E65F-A7FC-0763-FDC8-91BB89EC6717}"/>
              </a:ext>
            </a:extLst>
          </p:cNvPr>
          <p:cNvSpPr txBox="1"/>
          <p:nvPr/>
        </p:nvSpPr>
        <p:spPr>
          <a:xfrm>
            <a:off x="1787858" y="2919454"/>
            <a:ext cx="9144000" cy="1569660"/>
          </a:xfrm>
          <a:prstGeom prst="rect">
            <a:avLst/>
          </a:prstGeom>
          <a:noFill/>
        </p:spPr>
        <p:txBody>
          <a:bodyPr wrap="square">
            <a:spAutoFit/>
          </a:bodyPr>
          <a:lstStyle/>
          <a:p>
            <a:pPr marL="285750" indent="-285750">
              <a:buFont typeface="Arial" panose="020B0604020202020204" pitchFamily="34" charset="0"/>
              <a:buChar char="•"/>
            </a:pPr>
            <a:r>
              <a:rPr lang="fr-FR" sz="2400" dirty="0">
                <a:solidFill>
                  <a:schemeClr val="bg1"/>
                </a:solidFill>
              </a:rPr>
              <a:t>Un </a:t>
            </a:r>
            <a:r>
              <a:rPr lang="fr-FR" sz="2400" i="1" dirty="0">
                <a:solidFill>
                  <a:srgbClr val="0070C0"/>
                </a:solidFill>
              </a:rPr>
              <a:t>élément</a:t>
            </a:r>
            <a:r>
              <a:rPr lang="fr-FR" sz="2400" dirty="0">
                <a:solidFill>
                  <a:schemeClr val="bg1"/>
                </a:solidFill>
              </a:rPr>
              <a:t> du monde réel</a:t>
            </a:r>
            <a:r>
              <a:rPr lang="fr-FR" sz="2400" dirty="0">
                <a:solidFill>
                  <a:schemeClr val="bg1"/>
                </a:solidFill>
                <a:effectLst/>
                <a:ea typeface="Calibri" panose="020F0502020204030204" pitchFamily="34" charset="0"/>
              </a:rPr>
              <a:t>.</a:t>
            </a:r>
          </a:p>
          <a:p>
            <a:pPr marL="285750" indent="-285750">
              <a:buFont typeface="Arial" panose="020B0604020202020204" pitchFamily="34" charset="0"/>
              <a:buChar char="•"/>
            </a:pPr>
            <a:endParaRPr lang="fr-FR" sz="2400" dirty="0">
              <a:solidFill>
                <a:schemeClr val="bg1"/>
              </a:solidFill>
              <a:effectLst/>
              <a:ea typeface="Calibri" panose="020F0502020204030204" pitchFamily="34" charset="0"/>
            </a:endParaRPr>
          </a:p>
          <a:p>
            <a:pPr marL="285750" indent="-285750">
              <a:buFont typeface="Arial" panose="020B0604020202020204" pitchFamily="34" charset="0"/>
              <a:buChar char="•"/>
            </a:pPr>
            <a:endParaRPr lang="fr-FR" sz="2400" dirty="0">
              <a:solidFill>
                <a:schemeClr val="bg1"/>
              </a:solidFill>
              <a:effectLst/>
              <a:ea typeface="Calibri" panose="020F0502020204030204" pitchFamily="34" charset="0"/>
            </a:endParaRPr>
          </a:p>
          <a:p>
            <a:pPr marL="285750" indent="-285750">
              <a:buFont typeface="Arial" panose="020B0604020202020204" pitchFamily="34" charset="0"/>
              <a:buChar char="•"/>
            </a:pPr>
            <a:r>
              <a:rPr lang="fr-FR" sz="2400" dirty="0">
                <a:solidFill>
                  <a:schemeClr val="bg1"/>
                </a:solidFill>
              </a:rPr>
              <a:t>Construit à partir d’une classe en valorisant certaines propriétés</a:t>
            </a:r>
            <a:endParaRPr lang="en-GB" sz="2400" dirty="0">
              <a:solidFill>
                <a:schemeClr val="bg1"/>
              </a:solidFill>
            </a:endParaRPr>
          </a:p>
        </p:txBody>
      </p:sp>
      <p:grpSp>
        <p:nvGrpSpPr>
          <p:cNvPr id="15" name="Groupe 14">
            <a:extLst>
              <a:ext uri="{FF2B5EF4-FFF2-40B4-BE49-F238E27FC236}">
                <a16:creationId xmlns:a16="http://schemas.microsoft.com/office/drawing/2014/main" id="{D7BC6D40-2D5D-9994-DBED-DC40507A9E99}"/>
              </a:ext>
            </a:extLst>
          </p:cNvPr>
          <p:cNvGrpSpPr/>
          <p:nvPr/>
        </p:nvGrpSpPr>
        <p:grpSpPr>
          <a:xfrm>
            <a:off x="2172837" y="2072004"/>
            <a:ext cx="7465326" cy="3907830"/>
            <a:chOff x="4489450" y="3921184"/>
            <a:chExt cx="7465326" cy="3907830"/>
          </a:xfrm>
        </p:grpSpPr>
        <p:pic>
          <p:nvPicPr>
            <p:cNvPr id="10" name="Image 9">
              <a:extLst>
                <a:ext uri="{FF2B5EF4-FFF2-40B4-BE49-F238E27FC236}">
                  <a16:creationId xmlns:a16="http://schemas.microsoft.com/office/drawing/2014/main" id="{13F1488E-99A6-9BE7-9DB1-C7F49A920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450" y="3921184"/>
              <a:ext cx="7465326" cy="3907830"/>
            </a:xfrm>
            <a:prstGeom prst="rect">
              <a:avLst/>
            </a:prstGeom>
          </p:spPr>
        </p:pic>
        <p:sp>
          <p:nvSpPr>
            <p:cNvPr id="3" name="ZoneTexte 2">
              <a:extLst>
                <a:ext uri="{FF2B5EF4-FFF2-40B4-BE49-F238E27FC236}">
                  <a16:creationId xmlns:a16="http://schemas.microsoft.com/office/drawing/2014/main" id="{B3B9F499-5405-4CB7-5536-C40AC2448995}"/>
                </a:ext>
              </a:extLst>
            </p:cNvPr>
            <p:cNvSpPr txBox="1"/>
            <p:nvPr/>
          </p:nvSpPr>
          <p:spPr>
            <a:xfrm>
              <a:off x="5946444" y="5145575"/>
              <a:ext cx="726481" cy="338554"/>
            </a:xfrm>
            <a:prstGeom prst="rect">
              <a:avLst/>
            </a:prstGeom>
            <a:noFill/>
          </p:spPr>
          <p:txBody>
            <a:bodyPr wrap="none" rtlCol="0">
              <a:spAutoFit/>
            </a:bodyPr>
            <a:lstStyle/>
            <a:p>
              <a:r>
                <a:rPr lang="fr-FR" sz="1600" dirty="0">
                  <a:solidFill>
                    <a:schemeClr val="bg1"/>
                  </a:solidFill>
                </a:rPr>
                <a:t>Amine</a:t>
              </a:r>
            </a:p>
          </p:txBody>
        </p:sp>
        <p:sp>
          <p:nvSpPr>
            <p:cNvPr id="4" name="ZoneTexte 3">
              <a:extLst>
                <a:ext uri="{FF2B5EF4-FFF2-40B4-BE49-F238E27FC236}">
                  <a16:creationId xmlns:a16="http://schemas.microsoft.com/office/drawing/2014/main" id="{B767430B-B2D3-D313-582B-E41C63E8BBDA}"/>
                </a:ext>
              </a:extLst>
            </p:cNvPr>
            <p:cNvSpPr txBox="1"/>
            <p:nvPr/>
          </p:nvSpPr>
          <p:spPr>
            <a:xfrm>
              <a:off x="5989660" y="5475399"/>
              <a:ext cx="954107" cy="338554"/>
            </a:xfrm>
            <a:prstGeom prst="rect">
              <a:avLst/>
            </a:prstGeom>
            <a:noFill/>
          </p:spPr>
          <p:txBody>
            <a:bodyPr wrap="none" rtlCol="0">
              <a:spAutoFit/>
            </a:bodyPr>
            <a:lstStyle/>
            <a:p>
              <a:r>
                <a:rPr lang="fr-FR" sz="1600" dirty="0">
                  <a:solidFill>
                    <a:schemeClr val="bg1"/>
                  </a:solidFill>
                </a:rPr>
                <a:t>Moumen</a:t>
              </a:r>
            </a:p>
          </p:txBody>
        </p:sp>
        <p:sp>
          <p:nvSpPr>
            <p:cNvPr id="5" name="ZoneTexte 4">
              <a:extLst>
                <a:ext uri="{FF2B5EF4-FFF2-40B4-BE49-F238E27FC236}">
                  <a16:creationId xmlns:a16="http://schemas.microsoft.com/office/drawing/2014/main" id="{9D813FA8-EDD4-ED5D-167E-7DBB508B5A09}"/>
                </a:ext>
              </a:extLst>
            </p:cNvPr>
            <p:cNvSpPr txBox="1"/>
            <p:nvPr/>
          </p:nvSpPr>
          <p:spPr>
            <a:xfrm>
              <a:off x="5894635" y="5864815"/>
              <a:ext cx="1215204" cy="276999"/>
            </a:xfrm>
            <a:prstGeom prst="rect">
              <a:avLst/>
            </a:prstGeom>
            <a:noFill/>
          </p:spPr>
          <p:txBody>
            <a:bodyPr wrap="none" rtlCol="0">
              <a:spAutoFit/>
            </a:bodyPr>
            <a:lstStyle/>
            <a:p>
              <a:r>
                <a:rPr lang="fr-FR" sz="1200" dirty="0">
                  <a:solidFill>
                    <a:schemeClr val="bg1"/>
                  </a:solidFill>
                </a:rPr>
                <a:t>L2 informatique</a:t>
              </a:r>
            </a:p>
          </p:txBody>
        </p:sp>
        <p:sp>
          <p:nvSpPr>
            <p:cNvPr id="6" name="ZoneTexte 5">
              <a:extLst>
                <a:ext uri="{FF2B5EF4-FFF2-40B4-BE49-F238E27FC236}">
                  <a16:creationId xmlns:a16="http://schemas.microsoft.com/office/drawing/2014/main" id="{3181B793-920C-2E23-F834-9A4AD2300D14}"/>
                </a:ext>
              </a:extLst>
            </p:cNvPr>
            <p:cNvSpPr txBox="1"/>
            <p:nvPr/>
          </p:nvSpPr>
          <p:spPr>
            <a:xfrm>
              <a:off x="8080154" y="5834037"/>
              <a:ext cx="1316771" cy="338554"/>
            </a:xfrm>
            <a:prstGeom prst="rect">
              <a:avLst/>
            </a:prstGeom>
            <a:noFill/>
          </p:spPr>
          <p:txBody>
            <a:bodyPr wrap="none" rtlCol="0">
              <a:spAutoFit/>
            </a:bodyPr>
            <a:lstStyle/>
            <a:p>
              <a:r>
                <a:rPr lang="fr-FR" sz="1600" dirty="0">
                  <a:solidFill>
                    <a:schemeClr val="bg1"/>
                  </a:solidFill>
                </a:rPr>
                <a:t>01/01/2003</a:t>
              </a:r>
            </a:p>
          </p:txBody>
        </p:sp>
        <p:sp>
          <p:nvSpPr>
            <p:cNvPr id="12" name="ZoneTexte 11">
              <a:extLst>
                <a:ext uri="{FF2B5EF4-FFF2-40B4-BE49-F238E27FC236}">
                  <a16:creationId xmlns:a16="http://schemas.microsoft.com/office/drawing/2014/main" id="{E8EED003-D2C8-7CCF-DD4E-00C54F0A8519}"/>
                </a:ext>
              </a:extLst>
            </p:cNvPr>
            <p:cNvSpPr txBox="1"/>
            <p:nvPr/>
          </p:nvSpPr>
          <p:spPr>
            <a:xfrm>
              <a:off x="6014539" y="6204623"/>
              <a:ext cx="1489895" cy="338554"/>
            </a:xfrm>
            <a:prstGeom prst="rect">
              <a:avLst/>
            </a:prstGeom>
            <a:noFill/>
          </p:spPr>
          <p:txBody>
            <a:bodyPr wrap="none" rtlCol="0">
              <a:spAutoFit/>
            </a:bodyPr>
            <a:lstStyle/>
            <a:p>
              <a:r>
                <a:rPr lang="fr-FR" sz="1600" dirty="0">
                  <a:solidFill>
                    <a:schemeClr val="bg1"/>
                  </a:solidFill>
                </a:rPr>
                <a:t>07700000000</a:t>
              </a:r>
            </a:p>
          </p:txBody>
        </p:sp>
        <p:sp>
          <p:nvSpPr>
            <p:cNvPr id="14" name="ZoneTexte 13">
              <a:extLst>
                <a:ext uri="{FF2B5EF4-FFF2-40B4-BE49-F238E27FC236}">
                  <a16:creationId xmlns:a16="http://schemas.microsoft.com/office/drawing/2014/main" id="{C9533509-86CE-3FF0-1D96-9FC1FA3540EC}"/>
                </a:ext>
              </a:extLst>
            </p:cNvPr>
            <p:cNvSpPr txBox="1"/>
            <p:nvPr/>
          </p:nvSpPr>
          <p:spPr>
            <a:xfrm>
              <a:off x="6014539" y="6533489"/>
              <a:ext cx="601447" cy="338554"/>
            </a:xfrm>
            <a:prstGeom prst="rect">
              <a:avLst/>
            </a:prstGeom>
            <a:noFill/>
          </p:spPr>
          <p:txBody>
            <a:bodyPr wrap="none" rtlCol="0">
              <a:spAutoFit/>
            </a:bodyPr>
            <a:lstStyle/>
            <a:p>
              <a:r>
                <a:rPr lang="fr-FR" sz="1600" dirty="0">
                  <a:solidFill>
                    <a:schemeClr val="bg1"/>
                  </a:solidFill>
                </a:rPr>
                <a:t>Oran</a:t>
              </a:r>
            </a:p>
          </p:txBody>
        </p:sp>
      </p:grpSp>
      <p:pic>
        <p:nvPicPr>
          <p:cNvPr id="17" name="Image 16">
            <a:extLst>
              <a:ext uri="{FF2B5EF4-FFF2-40B4-BE49-F238E27FC236}">
                <a16:creationId xmlns:a16="http://schemas.microsoft.com/office/drawing/2014/main" id="{D603077E-30F0-13D3-04C8-AF42FF14E1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732" y="3464189"/>
            <a:ext cx="1623768" cy="1032726"/>
          </a:xfrm>
          <a:prstGeom prst="rect">
            <a:avLst/>
          </a:prstGeom>
        </p:spPr>
      </p:pic>
    </p:spTree>
    <p:extLst>
      <p:ext uri="{BB962C8B-B14F-4D97-AF65-F5344CB8AC3E}">
        <p14:creationId xmlns:p14="http://schemas.microsoft.com/office/powerpoint/2010/main" val="125728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0FA04-6227-9040-92A6-9514A59B8E7B}"/>
              </a:ext>
            </a:extLst>
          </p:cNvPr>
          <p:cNvSpPr>
            <a:spLocks noGrp="1"/>
          </p:cNvSpPr>
          <p:nvPr>
            <p:ph type="title"/>
          </p:nvPr>
        </p:nvSpPr>
        <p:spPr>
          <a:xfrm>
            <a:off x="964023" y="278129"/>
            <a:ext cx="5450425" cy="1441489"/>
          </a:xfrm>
        </p:spPr>
        <p:txBody>
          <a:bodyPr rtlCol="0">
            <a:noAutofit/>
          </a:bodyPr>
          <a:lstStyle/>
          <a:p>
            <a:pPr lvl="0" rtl="0">
              <a:lnSpc>
                <a:spcPct val="115000"/>
              </a:lnSpc>
              <a:spcAft>
                <a:spcPts val="1000"/>
              </a:spcAft>
            </a:pPr>
            <a:r>
              <a:rPr lang="fr-FR" sz="3600" dirty="0">
                <a:effectLst/>
                <a:ea typeface="Calibri" panose="020F0502020204030204" pitchFamily="34" charset="0"/>
                <a:cs typeface="Arial" panose="020B0604020202020204" pitchFamily="34" charset="0"/>
              </a:rPr>
              <a:t>Les objets et les classes</a:t>
            </a:r>
            <a:br>
              <a:rPr lang="fr-FR" sz="3600" dirty="0">
                <a:effectLst/>
                <a:ea typeface="Calibri" panose="020F0502020204030204" pitchFamily="34" charset="0"/>
                <a:cs typeface="Arial" panose="020B0604020202020204" pitchFamily="34" charset="0"/>
              </a:rPr>
            </a:br>
            <a:r>
              <a:rPr lang="fr-FR" sz="2800" dirty="0">
                <a:effectLst/>
                <a:ea typeface="Calibri" panose="020F0502020204030204" pitchFamily="34" charset="0"/>
                <a:cs typeface="Arial" panose="020B0604020202020204" pitchFamily="34" charset="0"/>
              </a:rPr>
              <a:t>Notion d’objet</a:t>
            </a:r>
            <a:endParaRPr lang="en-GB" sz="2800" dirty="0">
              <a:effectLst/>
              <a:ea typeface="Calibri" panose="020F0502020204030204" pitchFamily="34" charset="0"/>
              <a:cs typeface="Arial" panose="020B0604020202020204" pitchFamily="34" charset="0"/>
            </a:endParaRPr>
          </a:p>
        </p:txBody>
      </p:sp>
      <p:sp>
        <p:nvSpPr>
          <p:cNvPr id="9" name="Espace réservé du numéro de diapositive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rtlCol="0"/>
          <a:lstStyle/>
          <a:p>
            <a:pPr algn="l" rtl="0"/>
            <a:fld id="{294A09A9-5501-47C1-A89A-A340965A2BE2}" type="slidenum">
              <a:rPr lang="fr-FR" smtClean="0"/>
              <a:pPr algn="l" rtl="0"/>
              <a:t>18</a:t>
            </a:fld>
            <a:endParaRPr lang="fr-FR"/>
          </a:p>
        </p:txBody>
      </p:sp>
      <p:sp>
        <p:nvSpPr>
          <p:cNvPr id="8" name="Espace réservé du pied de page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rtlCol="0"/>
          <a:lstStyle/>
          <a:p>
            <a:pPr rtl="0"/>
            <a:r>
              <a:rPr lang="fr-FR" dirty="0"/>
              <a:t>REGUIEG Hicham</a:t>
            </a:r>
          </a:p>
        </p:txBody>
      </p:sp>
      <p:sp>
        <p:nvSpPr>
          <p:cNvPr id="7" name="Espace réservé de la date 6">
            <a:extLst>
              <a:ext uri="{FF2B5EF4-FFF2-40B4-BE49-F238E27FC236}">
                <a16:creationId xmlns:a16="http://schemas.microsoft.com/office/drawing/2014/main" id="{99E44123-0AF5-4A4C-B0C7-BB7409DE8161}"/>
              </a:ext>
            </a:extLst>
          </p:cNvPr>
          <p:cNvSpPr>
            <a:spLocks noGrp="1"/>
          </p:cNvSpPr>
          <p:nvPr>
            <p:ph type="dt" sz="half" idx="14"/>
          </p:nvPr>
        </p:nvSpPr>
        <p:spPr>
          <a:xfrm>
            <a:off x="2992120" y="6332220"/>
            <a:ext cx="1313180" cy="247651"/>
          </a:xfrm>
        </p:spPr>
        <p:txBody>
          <a:bodyPr rtlCol="0"/>
          <a:lstStyle/>
          <a:p>
            <a:pPr rtl="0"/>
            <a:fld id="{60EEB114-6741-4988-97C1-7C8E8F8F85CA}" type="datetime4">
              <a:rPr lang="fr-FR" sz="1100" smtClean="0"/>
              <a:t>5 novembre 2023</a:t>
            </a:fld>
            <a:endParaRPr lang="fr-FR" sz="1100"/>
          </a:p>
        </p:txBody>
      </p:sp>
      <p:sp>
        <p:nvSpPr>
          <p:cNvPr id="11" name="ZoneTexte 10">
            <a:extLst>
              <a:ext uri="{FF2B5EF4-FFF2-40B4-BE49-F238E27FC236}">
                <a16:creationId xmlns:a16="http://schemas.microsoft.com/office/drawing/2014/main" id="{3D0376D5-E850-0D13-619C-9222708AAF78}"/>
              </a:ext>
            </a:extLst>
          </p:cNvPr>
          <p:cNvSpPr txBox="1"/>
          <p:nvPr/>
        </p:nvSpPr>
        <p:spPr>
          <a:xfrm>
            <a:off x="5905500" y="982901"/>
            <a:ext cx="6096000" cy="400110"/>
          </a:xfrm>
          <a:prstGeom prst="rect">
            <a:avLst/>
          </a:prstGeom>
          <a:noFill/>
        </p:spPr>
        <p:txBody>
          <a:bodyPr wrap="square">
            <a:spAutoFit/>
          </a:bodyPr>
          <a:lstStyle/>
          <a:p>
            <a:endParaRPr lang="en-GB" sz="2000" dirty="0">
              <a:solidFill>
                <a:schemeClr val="bg1"/>
              </a:solidFill>
            </a:endParaRPr>
          </a:p>
        </p:txBody>
      </p:sp>
      <p:sp>
        <p:nvSpPr>
          <p:cNvPr id="13" name="ZoneTexte 12">
            <a:extLst>
              <a:ext uri="{FF2B5EF4-FFF2-40B4-BE49-F238E27FC236}">
                <a16:creationId xmlns:a16="http://schemas.microsoft.com/office/drawing/2014/main" id="{9EE3E65F-A7FC-0763-FDC8-91BB89EC6717}"/>
              </a:ext>
            </a:extLst>
          </p:cNvPr>
          <p:cNvSpPr txBox="1"/>
          <p:nvPr/>
        </p:nvSpPr>
        <p:spPr>
          <a:xfrm>
            <a:off x="1277374" y="3067973"/>
            <a:ext cx="7661910" cy="1938992"/>
          </a:xfrm>
          <a:prstGeom prst="rect">
            <a:avLst/>
          </a:prstGeom>
          <a:noFill/>
        </p:spPr>
        <p:txBody>
          <a:bodyPr wrap="square">
            <a:spAutoFit/>
          </a:bodyPr>
          <a:lstStyle/>
          <a:p>
            <a:pPr marL="285750" lvl="0" indent="-285750">
              <a:buFont typeface="Arial" panose="020B0604020202020204" pitchFamily="34" charset="0"/>
              <a:buChar char="•"/>
            </a:pPr>
            <a:r>
              <a:rPr lang="fr-FR" sz="2400" dirty="0">
                <a:solidFill>
                  <a:schemeClr val="bg1"/>
                </a:solidFill>
              </a:rPr>
              <a:t>Une liste de variables d’états (attributs) : Exemple (Nom, prénom, classe, ….)</a:t>
            </a:r>
            <a:endParaRPr lang="fr-FR" sz="2400" dirty="0">
              <a:solidFill>
                <a:schemeClr val="bg1"/>
              </a:solidFill>
              <a:effectLst/>
              <a:ea typeface="Calibri" panose="020F0502020204030204" pitchFamily="34" charset="0"/>
            </a:endParaRPr>
          </a:p>
          <a:p>
            <a:pPr marL="285750" indent="-285750">
              <a:buFont typeface="Arial" panose="020B0604020202020204" pitchFamily="34" charset="0"/>
              <a:buChar char="•"/>
            </a:pPr>
            <a:endParaRPr lang="fr-FR" sz="2400" dirty="0">
              <a:solidFill>
                <a:schemeClr val="bg1"/>
              </a:solidFill>
              <a:effectLst/>
              <a:ea typeface="Calibri" panose="020F0502020204030204" pitchFamily="34" charset="0"/>
            </a:endParaRPr>
          </a:p>
          <a:p>
            <a:pPr marL="285750" indent="-285750">
              <a:buFont typeface="Arial" panose="020B0604020202020204" pitchFamily="34" charset="0"/>
              <a:buChar char="•"/>
            </a:pPr>
            <a:r>
              <a:rPr lang="fr-FR" sz="2400" dirty="0">
                <a:solidFill>
                  <a:schemeClr val="bg1"/>
                </a:solidFill>
              </a:rPr>
              <a:t>Une liste de comportements  (méthode) : représente ce que l’objet peut faire</a:t>
            </a:r>
            <a:endParaRPr lang="en-GB" sz="2400" dirty="0">
              <a:solidFill>
                <a:schemeClr val="bg1"/>
              </a:solidFill>
            </a:endParaRPr>
          </a:p>
        </p:txBody>
      </p:sp>
      <p:sp>
        <p:nvSpPr>
          <p:cNvPr id="16" name="ZoneTexte 15">
            <a:extLst>
              <a:ext uri="{FF2B5EF4-FFF2-40B4-BE49-F238E27FC236}">
                <a16:creationId xmlns:a16="http://schemas.microsoft.com/office/drawing/2014/main" id="{C35B0813-E215-2BD3-E46A-9C5B8A069F06}"/>
              </a:ext>
            </a:extLst>
          </p:cNvPr>
          <p:cNvSpPr txBox="1"/>
          <p:nvPr/>
        </p:nvSpPr>
        <p:spPr>
          <a:xfrm>
            <a:off x="832514" y="2193557"/>
            <a:ext cx="6255495" cy="461665"/>
          </a:xfrm>
          <a:prstGeom prst="rect">
            <a:avLst/>
          </a:prstGeom>
          <a:noFill/>
        </p:spPr>
        <p:txBody>
          <a:bodyPr wrap="none" rtlCol="0">
            <a:spAutoFit/>
          </a:bodyPr>
          <a:lstStyle/>
          <a:p>
            <a:r>
              <a:rPr lang="fr-FR" sz="2400" dirty="0">
                <a:solidFill>
                  <a:schemeClr val="bg1"/>
                </a:solidFill>
                <a:effectLst/>
                <a:ea typeface="Calibri" panose="020F0502020204030204" pitchFamily="34" charset="0"/>
              </a:rPr>
              <a:t>L’objet représente l’élément de base de la POO</a:t>
            </a:r>
            <a:endParaRPr lang="en-GB" sz="2400" dirty="0">
              <a:solidFill>
                <a:schemeClr val="bg1"/>
              </a:solidFill>
            </a:endParaRPr>
          </a:p>
        </p:txBody>
      </p:sp>
      <p:graphicFrame>
        <p:nvGraphicFramePr>
          <p:cNvPr id="18" name="Tableau 18">
            <a:extLst>
              <a:ext uri="{FF2B5EF4-FFF2-40B4-BE49-F238E27FC236}">
                <a16:creationId xmlns:a16="http://schemas.microsoft.com/office/drawing/2014/main" id="{F4F7D490-D340-D58C-2F75-04BF1A9D13C9}"/>
              </a:ext>
            </a:extLst>
          </p:cNvPr>
          <p:cNvGraphicFramePr>
            <a:graphicFrameLocks noGrp="1"/>
          </p:cNvGraphicFramePr>
          <p:nvPr>
            <p:extLst>
              <p:ext uri="{D42A27DB-BD31-4B8C-83A1-F6EECF244321}">
                <p14:modId xmlns:p14="http://schemas.microsoft.com/office/powerpoint/2010/main" val="1632007575"/>
              </p:ext>
            </p:extLst>
          </p:nvPr>
        </p:nvGraphicFramePr>
        <p:xfrm>
          <a:off x="9253182" y="2533659"/>
          <a:ext cx="2565779" cy="2465610"/>
        </p:xfrm>
        <a:graphic>
          <a:graphicData uri="http://schemas.openxmlformats.org/drawingml/2006/table">
            <a:tbl>
              <a:tblPr firstRow="1" bandRow="1">
                <a:tableStyleId>{D7AC3CCA-C797-4891-BE02-D94E43425B78}</a:tableStyleId>
              </a:tblPr>
              <a:tblGrid>
                <a:gridCol w="2565779">
                  <a:extLst>
                    <a:ext uri="{9D8B030D-6E8A-4147-A177-3AD203B41FA5}">
                      <a16:colId xmlns:a16="http://schemas.microsoft.com/office/drawing/2014/main" val="729082421"/>
                    </a:ext>
                  </a:extLst>
                </a:gridCol>
              </a:tblGrid>
              <a:tr h="480496">
                <a:tc>
                  <a:txBody>
                    <a:bodyPr/>
                    <a:lstStyle/>
                    <a:p>
                      <a:pPr algn="ctr"/>
                      <a:r>
                        <a:rPr lang="fr-FR" dirty="0"/>
                        <a:t>Etudiant</a:t>
                      </a:r>
                      <a:endParaRPr lang="en-GB" dirty="0"/>
                    </a:p>
                  </a:txBody>
                  <a:tcPr/>
                </a:tc>
                <a:extLst>
                  <a:ext uri="{0D108BD9-81ED-4DB2-BD59-A6C34878D82A}">
                    <a16:rowId xmlns:a16="http://schemas.microsoft.com/office/drawing/2014/main" val="4171991500"/>
                  </a:ext>
                </a:extLst>
              </a:tr>
              <a:tr h="563018">
                <a:tc>
                  <a:txBody>
                    <a:bodyPr/>
                    <a:lstStyle/>
                    <a:p>
                      <a:r>
                        <a:rPr lang="fr-FR" dirty="0"/>
                        <a:t>Nom: Amine</a:t>
                      </a:r>
                    </a:p>
                    <a:p>
                      <a:r>
                        <a:rPr lang="fr-FR" dirty="0"/>
                        <a:t>Prénom : Moumen</a:t>
                      </a:r>
                    </a:p>
                    <a:p>
                      <a:r>
                        <a:rPr lang="fr-FR" dirty="0"/>
                        <a:t>Classe : L2 informatique</a:t>
                      </a:r>
                    </a:p>
                    <a:p>
                      <a:r>
                        <a:rPr lang="fr-FR" dirty="0" err="1"/>
                        <a:t>Nee</a:t>
                      </a:r>
                      <a:r>
                        <a:rPr lang="fr-FR" dirty="0"/>
                        <a:t> le : 01/01/2003</a:t>
                      </a:r>
                      <a:endParaRPr lang="en-GB" dirty="0"/>
                    </a:p>
                  </a:txBody>
                  <a:tcPr/>
                </a:tc>
                <a:extLst>
                  <a:ext uri="{0D108BD9-81ED-4DB2-BD59-A6C34878D82A}">
                    <a16:rowId xmlns:a16="http://schemas.microsoft.com/office/drawing/2014/main" val="3747322945"/>
                  </a:ext>
                </a:extLst>
              </a:tr>
              <a:tr h="796394">
                <a:tc>
                  <a:txBody>
                    <a:bodyPr/>
                    <a:lstStyle/>
                    <a:p>
                      <a:r>
                        <a:rPr lang="fr-FR" dirty="0" err="1"/>
                        <a:t>assisterCour</a:t>
                      </a:r>
                      <a:r>
                        <a:rPr lang="fr-FR" dirty="0"/>
                        <a:t>()</a:t>
                      </a:r>
                    </a:p>
                    <a:p>
                      <a:r>
                        <a:rPr lang="fr-FR" dirty="0" err="1"/>
                        <a:t>passerExamen</a:t>
                      </a:r>
                      <a:r>
                        <a:rPr lang="fr-FR" dirty="0"/>
                        <a:t>()</a:t>
                      </a:r>
                      <a:endParaRPr lang="en-GB" dirty="0"/>
                    </a:p>
                  </a:txBody>
                  <a:tcPr/>
                </a:tc>
                <a:extLst>
                  <a:ext uri="{0D108BD9-81ED-4DB2-BD59-A6C34878D82A}">
                    <a16:rowId xmlns:a16="http://schemas.microsoft.com/office/drawing/2014/main" val="2958138333"/>
                  </a:ext>
                </a:extLst>
              </a:tr>
            </a:tbl>
          </a:graphicData>
        </a:graphic>
      </p:graphicFrame>
    </p:spTree>
    <p:extLst>
      <p:ext uri="{BB962C8B-B14F-4D97-AF65-F5344CB8AC3E}">
        <p14:creationId xmlns:p14="http://schemas.microsoft.com/office/powerpoint/2010/main" val="1768777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0FA04-6227-9040-92A6-9514A59B8E7B}"/>
              </a:ext>
            </a:extLst>
          </p:cNvPr>
          <p:cNvSpPr>
            <a:spLocks noGrp="1"/>
          </p:cNvSpPr>
          <p:nvPr>
            <p:ph type="title"/>
          </p:nvPr>
        </p:nvSpPr>
        <p:spPr>
          <a:xfrm>
            <a:off x="964023" y="278129"/>
            <a:ext cx="5450425" cy="1441489"/>
          </a:xfrm>
        </p:spPr>
        <p:txBody>
          <a:bodyPr rtlCol="0">
            <a:noAutofit/>
          </a:bodyPr>
          <a:lstStyle/>
          <a:p>
            <a:pPr lvl="0" rtl="0">
              <a:lnSpc>
                <a:spcPct val="115000"/>
              </a:lnSpc>
              <a:spcAft>
                <a:spcPts val="1000"/>
              </a:spcAft>
            </a:pPr>
            <a:r>
              <a:rPr lang="fr-FR" sz="3600" dirty="0">
                <a:effectLst/>
                <a:ea typeface="Calibri" panose="020F0502020204030204" pitchFamily="34" charset="0"/>
                <a:cs typeface="Arial" panose="020B0604020202020204" pitchFamily="34" charset="0"/>
              </a:rPr>
              <a:t>Les objets et les classes</a:t>
            </a:r>
            <a:br>
              <a:rPr lang="fr-FR" sz="3600" dirty="0">
                <a:effectLst/>
                <a:ea typeface="Calibri" panose="020F0502020204030204" pitchFamily="34" charset="0"/>
                <a:cs typeface="Arial" panose="020B0604020202020204" pitchFamily="34" charset="0"/>
              </a:rPr>
            </a:br>
            <a:r>
              <a:rPr lang="fr-FR" sz="2800" dirty="0">
                <a:effectLst/>
                <a:ea typeface="Calibri" panose="020F0502020204030204" pitchFamily="34" charset="0"/>
                <a:cs typeface="Arial" panose="020B0604020202020204" pitchFamily="34" charset="0"/>
              </a:rPr>
              <a:t>Création d’objet (Instanciation)</a:t>
            </a:r>
            <a:endParaRPr lang="en-GB" sz="2800" dirty="0">
              <a:effectLst/>
              <a:ea typeface="Calibri" panose="020F0502020204030204" pitchFamily="34" charset="0"/>
              <a:cs typeface="Arial" panose="020B0604020202020204" pitchFamily="34" charset="0"/>
            </a:endParaRPr>
          </a:p>
        </p:txBody>
      </p:sp>
      <p:sp>
        <p:nvSpPr>
          <p:cNvPr id="9" name="Espace réservé du numéro de diapositive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rtlCol="0"/>
          <a:lstStyle/>
          <a:p>
            <a:pPr algn="l" rtl="0"/>
            <a:fld id="{294A09A9-5501-47C1-A89A-A340965A2BE2}" type="slidenum">
              <a:rPr lang="fr-FR" smtClean="0"/>
              <a:pPr algn="l" rtl="0"/>
              <a:t>19</a:t>
            </a:fld>
            <a:endParaRPr lang="fr-FR"/>
          </a:p>
        </p:txBody>
      </p:sp>
      <p:sp>
        <p:nvSpPr>
          <p:cNvPr id="8" name="Espace réservé du pied de page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rtlCol="0"/>
          <a:lstStyle/>
          <a:p>
            <a:pPr rtl="0"/>
            <a:r>
              <a:rPr lang="fr-FR" dirty="0"/>
              <a:t>REGUIEG Hicham</a:t>
            </a:r>
          </a:p>
        </p:txBody>
      </p:sp>
      <p:sp>
        <p:nvSpPr>
          <p:cNvPr id="7" name="Espace réservé de la date 6">
            <a:extLst>
              <a:ext uri="{FF2B5EF4-FFF2-40B4-BE49-F238E27FC236}">
                <a16:creationId xmlns:a16="http://schemas.microsoft.com/office/drawing/2014/main" id="{99E44123-0AF5-4A4C-B0C7-BB7409DE8161}"/>
              </a:ext>
            </a:extLst>
          </p:cNvPr>
          <p:cNvSpPr>
            <a:spLocks noGrp="1"/>
          </p:cNvSpPr>
          <p:nvPr>
            <p:ph type="dt" sz="half" idx="14"/>
          </p:nvPr>
        </p:nvSpPr>
        <p:spPr>
          <a:xfrm>
            <a:off x="2992120" y="6332220"/>
            <a:ext cx="1313180" cy="247651"/>
          </a:xfrm>
        </p:spPr>
        <p:txBody>
          <a:bodyPr rtlCol="0"/>
          <a:lstStyle/>
          <a:p>
            <a:pPr rtl="0"/>
            <a:fld id="{60EEB114-6741-4988-97C1-7C8E8F8F85CA}" type="datetime4">
              <a:rPr lang="fr-FR" sz="1100" smtClean="0"/>
              <a:t>5 novembre 2023</a:t>
            </a:fld>
            <a:endParaRPr lang="fr-FR" sz="1100"/>
          </a:p>
        </p:txBody>
      </p:sp>
      <p:sp>
        <p:nvSpPr>
          <p:cNvPr id="11" name="ZoneTexte 10">
            <a:extLst>
              <a:ext uri="{FF2B5EF4-FFF2-40B4-BE49-F238E27FC236}">
                <a16:creationId xmlns:a16="http://schemas.microsoft.com/office/drawing/2014/main" id="{3D0376D5-E850-0D13-619C-9222708AAF78}"/>
              </a:ext>
            </a:extLst>
          </p:cNvPr>
          <p:cNvSpPr txBox="1"/>
          <p:nvPr/>
        </p:nvSpPr>
        <p:spPr>
          <a:xfrm>
            <a:off x="5905500" y="982901"/>
            <a:ext cx="6096000" cy="400110"/>
          </a:xfrm>
          <a:prstGeom prst="rect">
            <a:avLst/>
          </a:prstGeom>
          <a:noFill/>
        </p:spPr>
        <p:txBody>
          <a:bodyPr wrap="square">
            <a:spAutoFit/>
          </a:bodyPr>
          <a:lstStyle/>
          <a:p>
            <a:endParaRPr lang="en-GB" sz="2000" dirty="0">
              <a:solidFill>
                <a:schemeClr val="bg1"/>
              </a:solidFill>
            </a:endParaRPr>
          </a:p>
        </p:txBody>
      </p:sp>
      <p:graphicFrame>
        <p:nvGraphicFramePr>
          <p:cNvPr id="18" name="Tableau 18">
            <a:extLst>
              <a:ext uri="{FF2B5EF4-FFF2-40B4-BE49-F238E27FC236}">
                <a16:creationId xmlns:a16="http://schemas.microsoft.com/office/drawing/2014/main" id="{F4F7D490-D340-D58C-2F75-04BF1A9D13C9}"/>
              </a:ext>
            </a:extLst>
          </p:cNvPr>
          <p:cNvGraphicFramePr>
            <a:graphicFrameLocks noGrp="1"/>
          </p:cNvGraphicFramePr>
          <p:nvPr>
            <p:extLst>
              <p:ext uri="{D42A27DB-BD31-4B8C-83A1-F6EECF244321}">
                <p14:modId xmlns:p14="http://schemas.microsoft.com/office/powerpoint/2010/main" val="957456476"/>
              </p:ext>
            </p:extLst>
          </p:nvPr>
        </p:nvGraphicFramePr>
        <p:xfrm>
          <a:off x="8379726" y="3570889"/>
          <a:ext cx="2565779" cy="2465610"/>
        </p:xfrm>
        <a:graphic>
          <a:graphicData uri="http://schemas.openxmlformats.org/drawingml/2006/table">
            <a:tbl>
              <a:tblPr firstRow="1" bandRow="1">
                <a:tableStyleId>{D7AC3CCA-C797-4891-BE02-D94E43425B78}</a:tableStyleId>
              </a:tblPr>
              <a:tblGrid>
                <a:gridCol w="2565779">
                  <a:extLst>
                    <a:ext uri="{9D8B030D-6E8A-4147-A177-3AD203B41FA5}">
                      <a16:colId xmlns:a16="http://schemas.microsoft.com/office/drawing/2014/main" val="729082421"/>
                    </a:ext>
                  </a:extLst>
                </a:gridCol>
              </a:tblGrid>
              <a:tr h="480496">
                <a:tc>
                  <a:txBody>
                    <a:bodyPr/>
                    <a:lstStyle/>
                    <a:p>
                      <a:pPr algn="ctr"/>
                      <a:r>
                        <a:rPr lang="fr-FR" dirty="0"/>
                        <a:t>Etudiant</a:t>
                      </a:r>
                      <a:endParaRPr lang="en-GB" dirty="0"/>
                    </a:p>
                  </a:txBody>
                  <a:tcPr/>
                </a:tc>
                <a:extLst>
                  <a:ext uri="{0D108BD9-81ED-4DB2-BD59-A6C34878D82A}">
                    <a16:rowId xmlns:a16="http://schemas.microsoft.com/office/drawing/2014/main" val="4171991500"/>
                  </a:ext>
                </a:extLst>
              </a:tr>
              <a:tr h="563018">
                <a:tc>
                  <a:txBody>
                    <a:bodyPr/>
                    <a:lstStyle/>
                    <a:p>
                      <a:r>
                        <a:rPr lang="fr-FR" dirty="0"/>
                        <a:t>Nom: Amine</a:t>
                      </a:r>
                    </a:p>
                    <a:p>
                      <a:r>
                        <a:rPr lang="fr-FR" dirty="0"/>
                        <a:t>Prénom Moumen</a:t>
                      </a:r>
                    </a:p>
                    <a:p>
                      <a:r>
                        <a:rPr lang="fr-FR" dirty="0"/>
                        <a:t>Classe : L2 informatique</a:t>
                      </a:r>
                    </a:p>
                    <a:p>
                      <a:r>
                        <a:rPr lang="fr-FR" dirty="0" err="1"/>
                        <a:t>Nee</a:t>
                      </a:r>
                      <a:r>
                        <a:rPr lang="fr-FR" dirty="0"/>
                        <a:t> le : 01/01/2003</a:t>
                      </a:r>
                      <a:endParaRPr lang="en-GB" dirty="0"/>
                    </a:p>
                  </a:txBody>
                  <a:tcPr/>
                </a:tc>
                <a:extLst>
                  <a:ext uri="{0D108BD9-81ED-4DB2-BD59-A6C34878D82A}">
                    <a16:rowId xmlns:a16="http://schemas.microsoft.com/office/drawing/2014/main" val="3747322945"/>
                  </a:ext>
                </a:extLst>
              </a:tr>
              <a:tr h="796394">
                <a:tc>
                  <a:txBody>
                    <a:bodyPr/>
                    <a:lstStyle/>
                    <a:p>
                      <a:r>
                        <a:rPr lang="fr-FR" dirty="0" err="1"/>
                        <a:t>assisterCour</a:t>
                      </a:r>
                      <a:r>
                        <a:rPr lang="fr-FR" dirty="0"/>
                        <a:t>()</a:t>
                      </a:r>
                    </a:p>
                    <a:p>
                      <a:r>
                        <a:rPr lang="fr-FR" dirty="0" err="1"/>
                        <a:t>passerExamen</a:t>
                      </a:r>
                      <a:r>
                        <a:rPr lang="fr-FR" dirty="0"/>
                        <a:t>()</a:t>
                      </a:r>
                      <a:endParaRPr lang="en-GB" dirty="0"/>
                    </a:p>
                  </a:txBody>
                  <a:tcPr/>
                </a:tc>
                <a:extLst>
                  <a:ext uri="{0D108BD9-81ED-4DB2-BD59-A6C34878D82A}">
                    <a16:rowId xmlns:a16="http://schemas.microsoft.com/office/drawing/2014/main" val="2958138333"/>
                  </a:ext>
                </a:extLst>
              </a:tr>
            </a:tbl>
          </a:graphicData>
        </a:graphic>
      </p:graphicFrame>
      <p:graphicFrame>
        <p:nvGraphicFramePr>
          <p:cNvPr id="3" name="Tableau 18">
            <a:extLst>
              <a:ext uri="{FF2B5EF4-FFF2-40B4-BE49-F238E27FC236}">
                <a16:creationId xmlns:a16="http://schemas.microsoft.com/office/drawing/2014/main" id="{EFD4D115-2B0E-720F-217D-FEE815009995}"/>
              </a:ext>
            </a:extLst>
          </p:cNvPr>
          <p:cNvGraphicFramePr>
            <a:graphicFrameLocks noGrp="1"/>
          </p:cNvGraphicFramePr>
          <p:nvPr>
            <p:extLst>
              <p:ext uri="{D42A27DB-BD31-4B8C-83A1-F6EECF244321}">
                <p14:modId xmlns:p14="http://schemas.microsoft.com/office/powerpoint/2010/main" val="831696235"/>
              </p:ext>
            </p:extLst>
          </p:nvPr>
        </p:nvGraphicFramePr>
        <p:xfrm>
          <a:off x="1596787" y="2533659"/>
          <a:ext cx="2565779" cy="2465610"/>
        </p:xfrm>
        <a:graphic>
          <a:graphicData uri="http://schemas.openxmlformats.org/drawingml/2006/table">
            <a:tbl>
              <a:tblPr firstRow="1" bandRow="1">
                <a:tableStyleId>{D7AC3CCA-C797-4891-BE02-D94E43425B78}</a:tableStyleId>
              </a:tblPr>
              <a:tblGrid>
                <a:gridCol w="2565779">
                  <a:extLst>
                    <a:ext uri="{9D8B030D-6E8A-4147-A177-3AD203B41FA5}">
                      <a16:colId xmlns:a16="http://schemas.microsoft.com/office/drawing/2014/main" val="729082421"/>
                    </a:ext>
                  </a:extLst>
                </a:gridCol>
              </a:tblGrid>
              <a:tr h="480496">
                <a:tc>
                  <a:txBody>
                    <a:bodyPr/>
                    <a:lstStyle/>
                    <a:p>
                      <a:pPr algn="ctr"/>
                      <a:r>
                        <a:rPr lang="fr-FR" dirty="0"/>
                        <a:t>Etudiant</a:t>
                      </a:r>
                      <a:endParaRPr lang="en-GB" dirty="0"/>
                    </a:p>
                  </a:txBody>
                  <a:tcPr/>
                </a:tc>
                <a:extLst>
                  <a:ext uri="{0D108BD9-81ED-4DB2-BD59-A6C34878D82A}">
                    <a16:rowId xmlns:a16="http://schemas.microsoft.com/office/drawing/2014/main" val="4171991500"/>
                  </a:ext>
                </a:extLst>
              </a:tr>
              <a:tr h="563018">
                <a:tc>
                  <a:txBody>
                    <a:bodyPr/>
                    <a:lstStyle/>
                    <a:p>
                      <a:r>
                        <a:rPr lang="fr-FR" dirty="0"/>
                        <a:t>Nom:</a:t>
                      </a:r>
                    </a:p>
                    <a:p>
                      <a:r>
                        <a:rPr lang="fr-FR" dirty="0"/>
                        <a:t>Prénom:</a:t>
                      </a:r>
                    </a:p>
                    <a:p>
                      <a:r>
                        <a:rPr lang="fr-FR" dirty="0"/>
                        <a:t>Classe :</a:t>
                      </a:r>
                    </a:p>
                    <a:p>
                      <a:r>
                        <a:rPr lang="fr-FR" dirty="0"/>
                        <a:t>module:</a:t>
                      </a:r>
                      <a:endParaRPr lang="en-GB" dirty="0"/>
                    </a:p>
                  </a:txBody>
                  <a:tcPr/>
                </a:tc>
                <a:extLst>
                  <a:ext uri="{0D108BD9-81ED-4DB2-BD59-A6C34878D82A}">
                    <a16:rowId xmlns:a16="http://schemas.microsoft.com/office/drawing/2014/main" val="3747322945"/>
                  </a:ext>
                </a:extLst>
              </a:tr>
              <a:tr h="796394">
                <a:tc>
                  <a:txBody>
                    <a:bodyPr/>
                    <a:lstStyle/>
                    <a:p>
                      <a:r>
                        <a:rPr lang="fr-FR" dirty="0" err="1"/>
                        <a:t>assisterCours</a:t>
                      </a:r>
                      <a:r>
                        <a:rPr lang="fr-FR" dirty="0"/>
                        <a:t>()</a:t>
                      </a:r>
                    </a:p>
                    <a:p>
                      <a:r>
                        <a:rPr lang="fr-FR" dirty="0" err="1"/>
                        <a:t>passerExamen</a:t>
                      </a:r>
                      <a:r>
                        <a:rPr lang="fr-FR" dirty="0"/>
                        <a:t>()</a:t>
                      </a:r>
                      <a:endParaRPr lang="en-GB" dirty="0"/>
                    </a:p>
                  </a:txBody>
                  <a:tcPr/>
                </a:tc>
                <a:extLst>
                  <a:ext uri="{0D108BD9-81ED-4DB2-BD59-A6C34878D82A}">
                    <a16:rowId xmlns:a16="http://schemas.microsoft.com/office/drawing/2014/main" val="2958138333"/>
                  </a:ext>
                </a:extLst>
              </a:tr>
            </a:tbl>
          </a:graphicData>
        </a:graphic>
      </p:graphicFrame>
      <p:cxnSp>
        <p:nvCxnSpPr>
          <p:cNvPr id="5" name="Connecteur droit avec flèche 4">
            <a:extLst>
              <a:ext uri="{FF2B5EF4-FFF2-40B4-BE49-F238E27FC236}">
                <a16:creationId xmlns:a16="http://schemas.microsoft.com/office/drawing/2014/main" id="{6BDB2D7B-FB27-DBAA-EAFB-1337053C1B2F}"/>
              </a:ext>
            </a:extLst>
          </p:cNvPr>
          <p:cNvCxnSpPr>
            <a:cxnSpLocks/>
            <a:stCxn id="3" idx="3"/>
            <a:endCxn id="18" idx="1"/>
          </p:cNvCxnSpPr>
          <p:nvPr/>
        </p:nvCxnSpPr>
        <p:spPr>
          <a:xfrm>
            <a:off x="4162566" y="3766464"/>
            <a:ext cx="4217160" cy="1037230"/>
          </a:xfrm>
          <a:prstGeom prst="straightConnector1">
            <a:avLst/>
          </a:prstGeom>
          <a:ln w="31750">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12" name="ZoneTexte 11">
            <a:extLst>
              <a:ext uri="{FF2B5EF4-FFF2-40B4-BE49-F238E27FC236}">
                <a16:creationId xmlns:a16="http://schemas.microsoft.com/office/drawing/2014/main" id="{FD62053B-DB42-D77E-9B73-61D5CF51F1A9}"/>
              </a:ext>
            </a:extLst>
          </p:cNvPr>
          <p:cNvSpPr txBox="1"/>
          <p:nvPr/>
        </p:nvSpPr>
        <p:spPr>
          <a:xfrm rot="803326">
            <a:off x="5252432" y="3692447"/>
            <a:ext cx="1587294" cy="400110"/>
          </a:xfrm>
          <a:prstGeom prst="rect">
            <a:avLst/>
          </a:prstGeom>
          <a:noFill/>
        </p:spPr>
        <p:txBody>
          <a:bodyPr wrap="none" rtlCol="0">
            <a:spAutoFit/>
          </a:bodyPr>
          <a:lstStyle/>
          <a:p>
            <a:r>
              <a:rPr lang="fr-FR" sz="2000" b="1" dirty="0">
                <a:solidFill>
                  <a:schemeClr val="bg1"/>
                </a:solidFill>
                <a:effectLst>
                  <a:outerShdw blurRad="38100" dist="38100" dir="2700000" algn="tl">
                    <a:srgbClr val="000000">
                      <a:alpha val="43137"/>
                    </a:srgbClr>
                  </a:outerShdw>
                </a:effectLst>
              </a:rPr>
              <a:t>Instanciation</a:t>
            </a:r>
            <a:endParaRPr lang="en-GB"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63572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rtlCol="0"/>
          <a:lstStyle/>
          <a:p>
            <a:pPr rtl="0"/>
            <a:r>
              <a:rPr lang="fr-FR" dirty="0"/>
              <a:t>Plan du cours</a:t>
            </a:r>
          </a:p>
        </p:txBody>
      </p:sp>
      <p:sp>
        <p:nvSpPr>
          <p:cNvPr id="4" name="Espace réservé du texte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369332"/>
          </a:xfrm>
        </p:spPr>
        <p:txBody>
          <a:bodyPr rtlCol="0">
            <a:noAutofit/>
          </a:bodyPr>
          <a:lstStyle/>
          <a:p>
            <a:pPr rtl="0"/>
            <a:r>
              <a:rPr lang="fr-FR" dirty="0">
                <a:solidFill>
                  <a:srgbClr val="002060"/>
                </a:solidFill>
              </a:rPr>
              <a:t>01. Introduction à la POO</a:t>
            </a:r>
          </a:p>
        </p:txBody>
      </p:sp>
      <p:sp>
        <p:nvSpPr>
          <p:cNvPr id="3" name="Espace réservé au texte 2">
            <a:extLst>
              <a:ext uri="{FF2B5EF4-FFF2-40B4-BE49-F238E27FC236}">
                <a16:creationId xmlns:a16="http://schemas.microsoft.com/office/drawing/2014/main" id="{91AA5D8C-0134-F046-A548-3465F817747C}"/>
              </a:ext>
            </a:extLst>
          </p:cNvPr>
          <p:cNvSpPr>
            <a:spLocks noGrp="1"/>
          </p:cNvSpPr>
          <p:nvPr>
            <p:ph type="body" sz="quarter" idx="13"/>
          </p:nvPr>
        </p:nvSpPr>
        <p:spPr>
          <a:xfrm>
            <a:off x="952500" y="2818295"/>
            <a:ext cx="2133600" cy="750517"/>
          </a:xfrm>
        </p:spPr>
        <p:txBody>
          <a:bodyPr rtlCol="0">
            <a:noAutofit/>
          </a:bodyPr>
          <a:lstStyle/>
          <a:p>
            <a:pPr marL="342900" indent="-342900" rtl="0">
              <a:buFont typeface="+mj-lt"/>
              <a:buAutoNum type="arabicPeriod"/>
            </a:pPr>
            <a:r>
              <a:rPr lang="fr-FR" dirty="0"/>
              <a:t>Paradigme OO</a:t>
            </a:r>
          </a:p>
          <a:p>
            <a:pPr marL="342900" indent="-342900" rtl="0">
              <a:buFont typeface="+mj-lt"/>
              <a:buAutoNum type="arabicPeriod"/>
            </a:pPr>
            <a:r>
              <a:rPr lang="fr-FR" dirty="0"/>
              <a:t>POO vs Procédurale</a:t>
            </a:r>
          </a:p>
          <a:p>
            <a:pPr marL="342900" indent="-342900" rtl="0">
              <a:buFont typeface="+mj-lt"/>
              <a:buAutoNum type="arabicPeriod"/>
            </a:pPr>
            <a:r>
              <a:rPr lang="fr-FR" dirty="0"/>
              <a:t>Définition</a:t>
            </a:r>
          </a:p>
          <a:p>
            <a:pPr marL="342900" indent="-342900">
              <a:buFont typeface="+mj-lt"/>
              <a:buAutoNum type="arabicPeriod"/>
            </a:pPr>
            <a:r>
              <a:rPr lang="fr-FR" dirty="0"/>
              <a:t>Historique de la OO </a:t>
            </a:r>
          </a:p>
          <a:p>
            <a:pPr rtl="0"/>
            <a:endParaRPr lang="fr-FR" dirty="0"/>
          </a:p>
        </p:txBody>
      </p:sp>
      <p:sp>
        <p:nvSpPr>
          <p:cNvPr id="6" name="Espace réservé du texte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608496"/>
          </a:xfrm>
        </p:spPr>
        <p:txBody>
          <a:bodyPr rtlCol="0"/>
          <a:lstStyle/>
          <a:p>
            <a:pPr rtl="0"/>
            <a:r>
              <a:rPr lang="fr-FR" dirty="0">
                <a:solidFill>
                  <a:srgbClr val="002060"/>
                </a:solidFill>
              </a:rPr>
              <a:t>02. </a:t>
            </a:r>
            <a:r>
              <a:rPr lang="fr-FR" b="1" dirty="0">
                <a:solidFill>
                  <a:srgbClr val="002060"/>
                </a:solidFill>
                <a:latin typeface="Times New Roman" panose="02020603050405020304" pitchFamily="18" charset="0"/>
              </a:rPr>
              <a:t>Concepts fondamentaux de la POO</a:t>
            </a:r>
            <a:endParaRPr lang="fr-FR" dirty="0">
              <a:solidFill>
                <a:srgbClr val="002060"/>
              </a:solidFill>
            </a:endParaRPr>
          </a:p>
        </p:txBody>
      </p:sp>
      <p:sp>
        <p:nvSpPr>
          <p:cNvPr id="5" name="Espace réservé du texte 4">
            <a:extLst>
              <a:ext uri="{FF2B5EF4-FFF2-40B4-BE49-F238E27FC236}">
                <a16:creationId xmlns:a16="http://schemas.microsoft.com/office/drawing/2014/main" id="{6979C7D4-91CF-6443-91D5-65DC860B407D}"/>
              </a:ext>
            </a:extLst>
          </p:cNvPr>
          <p:cNvSpPr>
            <a:spLocks noGrp="1"/>
          </p:cNvSpPr>
          <p:nvPr>
            <p:ph type="body" sz="quarter" idx="15"/>
          </p:nvPr>
        </p:nvSpPr>
        <p:spPr>
          <a:xfrm>
            <a:off x="3648710" y="3160555"/>
            <a:ext cx="2128157" cy="750517"/>
          </a:xfrm>
        </p:spPr>
        <p:txBody>
          <a:bodyPr rtlCol="0"/>
          <a:lstStyle/>
          <a:p>
            <a:pPr marL="342900" indent="-342900" rtl="0">
              <a:buFont typeface="+mj-lt"/>
              <a:buAutoNum type="arabicPeriod"/>
            </a:pPr>
            <a:r>
              <a:rPr lang="fr-FR" dirty="0"/>
              <a:t>Réutilisation de code</a:t>
            </a:r>
          </a:p>
          <a:p>
            <a:pPr marL="342900" indent="-342900" rtl="0">
              <a:buFont typeface="+mj-lt"/>
              <a:buAutoNum type="arabicPeriod"/>
            </a:pPr>
            <a:r>
              <a:rPr lang="fr-FR" dirty="0"/>
              <a:t>La modularité </a:t>
            </a:r>
          </a:p>
        </p:txBody>
      </p:sp>
      <p:sp>
        <p:nvSpPr>
          <p:cNvPr id="8" name="Espace réservé du texte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369332"/>
          </a:xfrm>
        </p:spPr>
        <p:txBody>
          <a:bodyPr rtlCol="0"/>
          <a:lstStyle/>
          <a:p>
            <a:pPr rtl="0"/>
            <a:r>
              <a:rPr lang="fr-FR" dirty="0">
                <a:solidFill>
                  <a:srgbClr val="002060"/>
                </a:solidFill>
              </a:rPr>
              <a:t>03.Les objets et les Classes </a:t>
            </a:r>
          </a:p>
        </p:txBody>
      </p:sp>
      <p:sp>
        <p:nvSpPr>
          <p:cNvPr id="10" name="Espace réservé du texte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369332"/>
          </a:xfrm>
        </p:spPr>
        <p:txBody>
          <a:bodyPr rtlCol="0"/>
          <a:lstStyle/>
          <a:p>
            <a:pPr rtl="0"/>
            <a:r>
              <a:rPr lang="fr-FR" dirty="0">
                <a:solidFill>
                  <a:srgbClr val="002060"/>
                </a:solidFill>
              </a:rPr>
              <a:t>04. Introduction au langage JAVA</a:t>
            </a:r>
          </a:p>
        </p:txBody>
      </p:sp>
      <p:sp>
        <p:nvSpPr>
          <p:cNvPr id="12" name="Espace réservé du texte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369332"/>
          </a:xfrm>
        </p:spPr>
        <p:txBody>
          <a:bodyPr rtlCol="0"/>
          <a:lstStyle/>
          <a:p>
            <a:pPr rtl="0"/>
            <a:r>
              <a:rPr lang="fr-FR" dirty="0">
                <a:solidFill>
                  <a:srgbClr val="002060"/>
                </a:solidFill>
              </a:rPr>
              <a:t>05. Exercices</a:t>
            </a:r>
          </a:p>
        </p:txBody>
      </p:sp>
      <p:sp>
        <p:nvSpPr>
          <p:cNvPr id="15" name="Espace réservé du numéro de diapositive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rtlCol="0"/>
          <a:lstStyle/>
          <a:p>
            <a:pPr rtl="0"/>
            <a:fld id="{294A09A9-5501-47C1-A89A-A340965A2BE2}" type="slidenum">
              <a:rPr lang="fr-FR" smtClean="0"/>
              <a:pPr/>
              <a:t>2</a:t>
            </a:fld>
            <a:endParaRPr lang="fr-FR"/>
          </a:p>
        </p:txBody>
      </p:sp>
      <p:sp>
        <p:nvSpPr>
          <p:cNvPr id="14" name="Espace réservé du pied de page 13">
            <a:extLst>
              <a:ext uri="{FF2B5EF4-FFF2-40B4-BE49-F238E27FC236}">
                <a16:creationId xmlns:a16="http://schemas.microsoft.com/office/drawing/2014/main" id="{C0BAE34D-BF83-084B-A10C-EB85694B9ACF}"/>
              </a:ext>
            </a:extLst>
          </p:cNvPr>
          <p:cNvSpPr>
            <a:spLocks noGrp="1"/>
          </p:cNvSpPr>
          <p:nvPr>
            <p:ph type="ftr" sz="quarter" idx="26"/>
          </p:nvPr>
        </p:nvSpPr>
        <p:spPr>
          <a:xfrm>
            <a:off x="1494790" y="6332220"/>
            <a:ext cx="1497330" cy="247651"/>
          </a:xfrm>
        </p:spPr>
        <p:txBody>
          <a:bodyPr rtlCol="0"/>
          <a:lstStyle/>
          <a:p>
            <a:pPr rtl="0"/>
            <a:r>
              <a:rPr lang="fr-FR" dirty="0"/>
              <a:t>REGUIEG Hicham</a:t>
            </a:r>
          </a:p>
        </p:txBody>
      </p:sp>
      <p:sp>
        <p:nvSpPr>
          <p:cNvPr id="13" name="Espace réservé de la date 12">
            <a:extLst>
              <a:ext uri="{FF2B5EF4-FFF2-40B4-BE49-F238E27FC236}">
                <a16:creationId xmlns:a16="http://schemas.microsoft.com/office/drawing/2014/main" id="{2D9626DF-C81E-004B-9A70-7EF103792475}"/>
              </a:ext>
            </a:extLst>
          </p:cNvPr>
          <p:cNvSpPr>
            <a:spLocks noGrp="1"/>
          </p:cNvSpPr>
          <p:nvPr>
            <p:ph type="dt" sz="half" idx="25"/>
          </p:nvPr>
        </p:nvSpPr>
        <p:spPr>
          <a:xfrm>
            <a:off x="2992120" y="6332220"/>
            <a:ext cx="1313180" cy="247651"/>
          </a:xfrm>
        </p:spPr>
        <p:txBody>
          <a:bodyPr rtlCol="0"/>
          <a:lstStyle/>
          <a:p>
            <a:pPr rtl="0"/>
            <a:fld id="{B5B79743-610D-4BA8-96AB-359F8CBCCAD5}" type="datetime4">
              <a:rPr lang="fr-FR" smtClean="0"/>
              <a:t>5 novembre 2023</a:t>
            </a:fld>
            <a:endParaRPr lang="fr-FR"/>
          </a:p>
        </p:txBody>
      </p:sp>
      <p:sp>
        <p:nvSpPr>
          <p:cNvPr id="17" name="Espace réservé du texte 16">
            <a:extLst>
              <a:ext uri="{FF2B5EF4-FFF2-40B4-BE49-F238E27FC236}">
                <a16:creationId xmlns:a16="http://schemas.microsoft.com/office/drawing/2014/main" id="{7911A576-DF62-02FB-BCFC-1C0AD2CDAA66}"/>
              </a:ext>
            </a:extLst>
          </p:cNvPr>
          <p:cNvSpPr>
            <a:spLocks noGrp="1"/>
          </p:cNvSpPr>
          <p:nvPr>
            <p:ph type="body" sz="quarter" idx="19"/>
          </p:nvPr>
        </p:nvSpPr>
        <p:spPr>
          <a:xfrm>
            <a:off x="952500" y="5405137"/>
            <a:ext cx="2133600" cy="369332"/>
          </a:xfrm>
        </p:spPr>
        <p:txBody>
          <a:bodyPr/>
          <a:lstStyle/>
          <a:p>
            <a:pPr marL="342900" indent="-342900">
              <a:buFont typeface="+mj-lt"/>
              <a:buAutoNum type="arabicPeriod"/>
            </a:pPr>
            <a:r>
              <a:rPr lang="fr-FR" dirty="0"/>
              <a:t>Notion de classe</a:t>
            </a:r>
          </a:p>
          <a:p>
            <a:pPr marL="342900" indent="-342900">
              <a:buFont typeface="+mj-lt"/>
              <a:buAutoNum type="arabicPeriod"/>
            </a:pPr>
            <a:r>
              <a:rPr lang="fr-FR" dirty="0"/>
              <a:t>Notion d’objet</a:t>
            </a:r>
            <a:endParaRPr lang="en-GB" dirty="0"/>
          </a:p>
        </p:txBody>
      </p:sp>
      <p:sp>
        <p:nvSpPr>
          <p:cNvPr id="19" name="Espace réservé du texte 18">
            <a:extLst>
              <a:ext uri="{FF2B5EF4-FFF2-40B4-BE49-F238E27FC236}">
                <a16:creationId xmlns:a16="http://schemas.microsoft.com/office/drawing/2014/main" id="{099E3DB3-C7BF-D56E-3C90-B279AE29F1C5}"/>
              </a:ext>
            </a:extLst>
          </p:cNvPr>
          <p:cNvSpPr>
            <a:spLocks noGrp="1"/>
          </p:cNvSpPr>
          <p:nvPr>
            <p:ph type="body" sz="quarter" idx="21"/>
          </p:nvPr>
        </p:nvSpPr>
        <p:spPr/>
        <p:txBody>
          <a:bodyPr/>
          <a:lstStyle/>
          <a:p>
            <a:pPr marL="342900" indent="-342900">
              <a:buFont typeface="+mj-lt"/>
              <a:buAutoNum type="arabicPeriod"/>
            </a:pPr>
            <a:r>
              <a:rPr lang="fr-FR" dirty="0"/>
              <a:t>Syntaxe java</a:t>
            </a:r>
            <a:endParaRPr lang="en-GB" dirty="0"/>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0FA04-6227-9040-92A6-9514A59B8E7B}"/>
              </a:ext>
            </a:extLst>
          </p:cNvPr>
          <p:cNvSpPr>
            <a:spLocks noGrp="1"/>
          </p:cNvSpPr>
          <p:nvPr>
            <p:ph type="title"/>
          </p:nvPr>
        </p:nvSpPr>
        <p:spPr>
          <a:xfrm>
            <a:off x="964023" y="278129"/>
            <a:ext cx="6230621" cy="1441489"/>
          </a:xfrm>
        </p:spPr>
        <p:txBody>
          <a:bodyPr rtlCol="0">
            <a:noAutofit/>
          </a:bodyPr>
          <a:lstStyle/>
          <a:p>
            <a:pPr lvl="0" rtl="0">
              <a:lnSpc>
                <a:spcPct val="115000"/>
              </a:lnSpc>
              <a:spcAft>
                <a:spcPts val="1000"/>
              </a:spcAft>
            </a:pPr>
            <a:r>
              <a:rPr lang="fr-FR" sz="3600" dirty="0">
                <a:effectLst/>
                <a:ea typeface="Calibri" panose="020F0502020204030204" pitchFamily="34" charset="0"/>
                <a:cs typeface="Arial" panose="020B0604020202020204" pitchFamily="34" charset="0"/>
              </a:rPr>
              <a:t>Les objets et les classes</a:t>
            </a:r>
            <a:br>
              <a:rPr lang="fr-FR" sz="3600" dirty="0">
                <a:effectLst/>
                <a:ea typeface="Calibri" panose="020F0502020204030204" pitchFamily="34" charset="0"/>
                <a:cs typeface="Arial" panose="020B0604020202020204" pitchFamily="34" charset="0"/>
              </a:rPr>
            </a:br>
            <a:r>
              <a:rPr lang="fr-FR" sz="2800" dirty="0">
                <a:effectLst/>
                <a:ea typeface="Calibri" panose="020F0502020204030204" pitchFamily="34" charset="0"/>
                <a:cs typeface="Arial" panose="020B0604020202020204" pitchFamily="34" charset="0"/>
              </a:rPr>
              <a:t>Notion de message (</a:t>
            </a:r>
            <a:r>
              <a:rPr lang="fr-FR" sz="2800" dirty="0" err="1">
                <a:effectLst/>
                <a:ea typeface="Calibri" panose="020F0502020204030204" pitchFamily="34" charset="0"/>
                <a:cs typeface="Arial" panose="020B0604020202020204" pitchFamily="34" charset="0"/>
              </a:rPr>
              <a:t>communcation</a:t>
            </a:r>
            <a:r>
              <a:rPr lang="fr-FR" sz="2800" dirty="0">
                <a:effectLst/>
                <a:ea typeface="Calibri" panose="020F0502020204030204" pitchFamily="34" charset="0"/>
                <a:cs typeface="Arial" panose="020B0604020202020204" pitchFamily="34" charset="0"/>
              </a:rPr>
              <a:t>)</a:t>
            </a:r>
            <a:endParaRPr lang="en-GB" sz="2800" dirty="0">
              <a:effectLst/>
              <a:ea typeface="Calibri" panose="020F0502020204030204" pitchFamily="34" charset="0"/>
              <a:cs typeface="Arial" panose="020B0604020202020204" pitchFamily="34" charset="0"/>
            </a:endParaRPr>
          </a:p>
        </p:txBody>
      </p:sp>
      <p:sp>
        <p:nvSpPr>
          <p:cNvPr id="9" name="Espace réservé du numéro de diapositive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rtlCol="0"/>
          <a:lstStyle/>
          <a:p>
            <a:pPr algn="l" rtl="0"/>
            <a:fld id="{294A09A9-5501-47C1-A89A-A340965A2BE2}" type="slidenum">
              <a:rPr lang="fr-FR" smtClean="0"/>
              <a:pPr algn="l" rtl="0"/>
              <a:t>20</a:t>
            </a:fld>
            <a:endParaRPr lang="fr-FR"/>
          </a:p>
        </p:txBody>
      </p:sp>
      <p:sp>
        <p:nvSpPr>
          <p:cNvPr id="8" name="Espace réservé du pied de page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rtlCol="0"/>
          <a:lstStyle/>
          <a:p>
            <a:pPr rtl="0"/>
            <a:r>
              <a:rPr lang="fr-FR" dirty="0"/>
              <a:t>REGUIEG Hicham</a:t>
            </a:r>
          </a:p>
        </p:txBody>
      </p:sp>
      <p:sp>
        <p:nvSpPr>
          <p:cNvPr id="7" name="Espace réservé de la date 6">
            <a:extLst>
              <a:ext uri="{FF2B5EF4-FFF2-40B4-BE49-F238E27FC236}">
                <a16:creationId xmlns:a16="http://schemas.microsoft.com/office/drawing/2014/main" id="{99E44123-0AF5-4A4C-B0C7-BB7409DE8161}"/>
              </a:ext>
            </a:extLst>
          </p:cNvPr>
          <p:cNvSpPr>
            <a:spLocks noGrp="1"/>
          </p:cNvSpPr>
          <p:nvPr>
            <p:ph type="dt" sz="half" idx="14"/>
          </p:nvPr>
        </p:nvSpPr>
        <p:spPr>
          <a:xfrm>
            <a:off x="2992120" y="6332220"/>
            <a:ext cx="1313180" cy="247651"/>
          </a:xfrm>
        </p:spPr>
        <p:txBody>
          <a:bodyPr rtlCol="0"/>
          <a:lstStyle/>
          <a:p>
            <a:pPr rtl="0"/>
            <a:fld id="{60EEB114-6741-4988-97C1-7C8E8F8F85CA}" type="datetime4">
              <a:rPr lang="fr-FR" sz="1100" smtClean="0"/>
              <a:t>5 novembre 2023</a:t>
            </a:fld>
            <a:endParaRPr lang="fr-FR" sz="1100"/>
          </a:p>
        </p:txBody>
      </p:sp>
      <p:sp>
        <p:nvSpPr>
          <p:cNvPr id="11" name="ZoneTexte 10">
            <a:extLst>
              <a:ext uri="{FF2B5EF4-FFF2-40B4-BE49-F238E27FC236}">
                <a16:creationId xmlns:a16="http://schemas.microsoft.com/office/drawing/2014/main" id="{3D0376D5-E850-0D13-619C-9222708AAF78}"/>
              </a:ext>
            </a:extLst>
          </p:cNvPr>
          <p:cNvSpPr txBox="1"/>
          <p:nvPr/>
        </p:nvSpPr>
        <p:spPr>
          <a:xfrm>
            <a:off x="5905500" y="982901"/>
            <a:ext cx="6096000" cy="400110"/>
          </a:xfrm>
          <a:prstGeom prst="rect">
            <a:avLst/>
          </a:prstGeom>
          <a:noFill/>
        </p:spPr>
        <p:txBody>
          <a:bodyPr wrap="square">
            <a:spAutoFit/>
          </a:bodyPr>
          <a:lstStyle/>
          <a:p>
            <a:endParaRPr lang="en-GB" sz="2000" dirty="0">
              <a:solidFill>
                <a:schemeClr val="bg1"/>
              </a:solidFill>
            </a:endParaRPr>
          </a:p>
        </p:txBody>
      </p:sp>
      <p:sp>
        <p:nvSpPr>
          <p:cNvPr id="6" name="ZoneTexte 5">
            <a:extLst>
              <a:ext uri="{FF2B5EF4-FFF2-40B4-BE49-F238E27FC236}">
                <a16:creationId xmlns:a16="http://schemas.microsoft.com/office/drawing/2014/main" id="{D7E82B76-9EE5-DDA7-E825-4FA858700766}"/>
              </a:ext>
            </a:extLst>
          </p:cNvPr>
          <p:cNvSpPr txBox="1"/>
          <p:nvPr/>
        </p:nvSpPr>
        <p:spPr>
          <a:xfrm>
            <a:off x="1581239" y="3859306"/>
            <a:ext cx="8648521" cy="707886"/>
          </a:xfrm>
          <a:prstGeom prst="rect">
            <a:avLst/>
          </a:prstGeom>
          <a:noFill/>
        </p:spPr>
        <p:txBody>
          <a:bodyPr wrap="none" rtlCol="0">
            <a:spAutoFit/>
          </a:bodyPr>
          <a:lstStyle/>
          <a:p>
            <a:r>
              <a:rPr lang="fr-FR" sz="4000" b="1" spc="600" dirty="0">
                <a:solidFill>
                  <a:srgbClr val="002060"/>
                </a:solidFill>
                <a:latin typeface="Courier New" panose="02070309020205020404" pitchFamily="49" charset="0"/>
                <a:cs typeface="Courier New" panose="02070309020205020404" pitchFamily="49" charset="0"/>
              </a:rPr>
              <a:t>Thing</a:t>
            </a:r>
            <a:r>
              <a:rPr lang="fr-FR" sz="4000" b="1" spc="600" dirty="0">
                <a:solidFill>
                  <a:srgbClr val="00B050"/>
                </a:solidFill>
                <a:latin typeface="Courier New" panose="02070309020205020404" pitchFamily="49" charset="0"/>
                <a:cs typeface="Courier New" panose="02070309020205020404" pitchFamily="49" charset="0"/>
              </a:rPr>
              <a:t>.do </a:t>
            </a:r>
            <a:r>
              <a:rPr lang="fr-FR" sz="4000" b="1" spc="600" dirty="0">
                <a:solidFill>
                  <a:srgbClr val="FF0000"/>
                </a:solidFill>
                <a:latin typeface="Courier New" panose="02070309020205020404" pitchFamily="49" charset="0"/>
                <a:cs typeface="Courier New" panose="02070309020205020404" pitchFamily="49" charset="0"/>
              </a:rPr>
              <a:t>(</a:t>
            </a:r>
            <a:r>
              <a:rPr lang="fr-FR" sz="4000" b="1" spc="600" dirty="0" err="1">
                <a:solidFill>
                  <a:srgbClr val="FF0000"/>
                </a:solidFill>
                <a:latin typeface="Courier New" panose="02070309020205020404" pitchFamily="49" charset="0"/>
                <a:cs typeface="Courier New" panose="02070309020205020404" pitchFamily="49" charset="0"/>
              </a:rPr>
              <a:t>some</a:t>
            </a:r>
            <a:r>
              <a:rPr lang="fr-FR" sz="4000" b="1" spc="600" dirty="0">
                <a:solidFill>
                  <a:srgbClr val="FF0000"/>
                </a:solidFill>
                <a:latin typeface="Courier New" panose="02070309020205020404" pitchFamily="49" charset="0"/>
                <a:cs typeface="Courier New" panose="02070309020205020404" pitchFamily="49" charset="0"/>
              </a:rPr>
              <a:t>, </a:t>
            </a:r>
            <a:r>
              <a:rPr lang="fr-FR" sz="4000" b="1" spc="600" dirty="0" err="1">
                <a:solidFill>
                  <a:srgbClr val="FF0000"/>
                </a:solidFill>
                <a:latin typeface="Courier New" panose="02070309020205020404" pitchFamily="49" charset="0"/>
                <a:cs typeface="Courier New" panose="02070309020205020404" pitchFamily="49" charset="0"/>
              </a:rPr>
              <a:t>stuff</a:t>
            </a:r>
            <a:r>
              <a:rPr lang="fr-FR" sz="4000" b="1" spc="600" dirty="0">
                <a:solidFill>
                  <a:srgbClr val="FF0000"/>
                </a:solidFill>
                <a:latin typeface="Courier New" panose="02070309020205020404" pitchFamily="49" charset="0"/>
                <a:cs typeface="Courier New" panose="02070309020205020404" pitchFamily="49" charset="0"/>
              </a:rPr>
              <a:t>)</a:t>
            </a:r>
            <a:endParaRPr lang="en-GB" sz="4000" b="1" spc="600" dirty="0">
              <a:solidFill>
                <a:srgbClr val="FF0000"/>
              </a:solidFill>
              <a:latin typeface="Courier New" panose="02070309020205020404" pitchFamily="49" charset="0"/>
              <a:cs typeface="Courier New" panose="02070309020205020404" pitchFamily="49" charset="0"/>
            </a:endParaRPr>
          </a:p>
        </p:txBody>
      </p:sp>
      <p:sp>
        <p:nvSpPr>
          <p:cNvPr id="14" name="Accolade ouvrante 13">
            <a:extLst>
              <a:ext uri="{FF2B5EF4-FFF2-40B4-BE49-F238E27FC236}">
                <a16:creationId xmlns:a16="http://schemas.microsoft.com/office/drawing/2014/main" id="{DD388346-67C9-9D04-C92B-7AFCF1019E85}"/>
              </a:ext>
            </a:extLst>
          </p:cNvPr>
          <p:cNvSpPr/>
          <p:nvPr/>
        </p:nvSpPr>
        <p:spPr>
          <a:xfrm rot="5400000">
            <a:off x="6706218" y="644675"/>
            <a:ext cx="400109" cy="60960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 name="ZoneTexte 15">
            <a:extLst>
              <a:ext uri="{FF2B5EF4-FFF2-40B4-BE49-F238E27FC236}">
                <a16:creationId xmlns:a16="http://schemas.microsoft.com/office/drawing/2014/main" id="{AD4A9103-13A1-CD69-6983-0BB797A6CB94}"/>
              </a:ext>
            </a:extLst>
          </p:cNvPr>
          <p:cNvSpPr txBox="1"/>
          <p:nvPr/>
        </p:nvSpPr>
        <p:spPr>
          <a:xfrm>
            <a:off x="6096000" y="2930651"/>
            <a:ext cx="1832161" cy="400110"/>
          </a:xfrm>
          <a:prstGeom prst="rect">
            <a:avLst/>
          </a:prstGeom>
          <a:noFill/>
        </p:spPr>
        <p:txBody>
          <a:bodyPr wrap="square">
            <a:spAutoFit/>
          </a:bodyPr>
          <a:lstStyle/>
          <a:p>
            <a:r>
              <a:rPr lang="fr-FR" sz="2000" b="1" spc="600" dirty="0">
                <a:solidFill>
                  <a:schemeClr val="bg1"/>
                </a:solidFill>
                <a:latin typeface="Courier New" panose="02070309020205020404" pitchFamily="49" charset="0"/>
                <a:cs typeface="Courier New" panose="02070309020205020404" pitchFamily="49" charset="0"/>
              </a:rPr>
              <a:t>message</a:t>
            </a:r>
            <a:endParaRPr lang="en-GB" sz="2000" dirty="0">
              <a:solidFill>
                <a:schemeClr val="bg1"/>
              </a:solidFill>
            </a:endParaRPr>
          </a:p>
        </p:txBody>
      </p:sp>
      <p:cxnSp>
        <p:nvCxnSpPr>
          <p:cNvPr id="19" name="Connecteur droit avec flèche 18">
            <a:extLst>
              <a:ext uri="{FF2B5EF4-FFF2-40B4-BE49-F238E27FC236}">
                <a16:creationId xmlns:a16="http://schemas.microsoft.com/office/drawing/2014/main" id="{A5F00A9C-9B95-4CA8-169B-8A96EBF24EBA}"/>
              </a:ext>
            </a:extLst>
          </p:cNvPr>
          <p:cNvCxnSpPr>
            <a:cxnSpLocks/>
          </p:cNvCxnSpPr>
          <p:nvPr/>
        </p:nvCxnSpPr>
        <p:spPr>
          <a:xfrm>
            <a:off x="2568388" y="3330761"/>
            <a:ext cx="0" cy="528545"/>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2" name="ZoneTexte 21">
            <a:extLst>
              <a:ext uri="{FF2B5EF4-FFF2-40B4-BE49-F238E27FC236}">
                <a16:creationId xmlns:a16="http://schemas.microsoft.com/office/drawing/2014/main" id="{B982CE38-3E81-741C-A99C-87C6A6FBB2B6}"/>
              </a:ext>
            </a:extLst>
          </p:cNvPr>
          <p:cNvSpPr txBox="1"/>
          <p:nvPr/>
        </p:nvSpPr>
        <p:spPr>
          <a:xfrm>
            <a:off x="1566506" y="2935567"/>
            <a:ext cx="2181785" cy="369332"/>
          </a:xfrm>
          <a:prstGeom prst="rect">
            <a:avLst/>
          </a:prstGeom>
          <a:noFill/>
        </p:spPr>
        <p:txBody>
          <a:bodyPr wrap="square">
            <a:spAutoFit/>
          </a:bodyPr>
          <a:lstStyle/>
          <a:p>
            <a:r>
              <a:rPr lang="fr-FR" b="1" spc="600" dirty="0" err="1">
                <a:solidFill>
                  <a:srgbClr val="002060"/>
                </a:solidFill>
                <a:latin typeface="Courier New" panose="02070309020205020404" pitchFamily="49" charset="0"/>
                <a:cs typeface="Courier New" panose="02070309020205020404" pitchFamily="49" charset="0"/>
              </a:rPr>
              <a:t>recipient</a:t>
            </a:r>
            <a:endParaRPr lang="en-GB" dirty="0"/>
          </a:p>
        </p:txBody>
      </p:sp>
      <p:sp>
        <p:nvSpPr>
          <p:cNvPr id="23" name="ZoneTexte 22">
            <a:extLst>
              <a:ext uri="{FF2B5EF4-FFF2-40B4-BE49-F238E27FC236}">
                <a16:creationId xmlns:a16="http://schemas.microsoft.com/office/drawing/2014/main" id="{B17A3C66-7527-CF90-EEC1-B8E3ACB5541E}"/>
              </a:ext>
            </a:extLst>
          </p:cNvPr>
          <p:cNvSpPr txBox="1"/>
          <p:nvPr/>
        </p:nvSpPr>
        <p:spPr>
          <a:xfrm>
            <a:off x="3274359" y="4933878"/>
            <a:ext cx="2061882" cy="400110"/>
          </a:xfrm>
          <a:prstGeom prst="rect">
            <a:avLst/>
          </a:prstGeom>
          <a:noFill/>
        </p:spPr>
        <p:txBody>
          <a:bodyPr wrap="square">
            <a:spAutoFit/>
          </a:bodyPr>
          <a:lstStyle/>
          <a:p>
            <a:r>
              <a:rPr lang="fr-FR" sz="2000" b="1" dirty="0" err="1">
                <a:solidFill>
                  <a:srgbClr val="00B050"/>
                </a:solidFill>
                <a:latin typeface="Courier New" panose="02070309020205020404" pitchFamily="49" charset="0"/>
                <a:cs typeface="Courier New" panose="02070309020205020404" pitchFamily="49" charset="0"/>
              </a:rPr>
              <a:t>Methode</a:t>
            </a:r>
            <a:r>
              <a:rPr lang="fr-FR" sz="2000" b="1" dirty="0">
                <a:solidFill>
                  <a:srgbClr val="00B050"/>
                </a:solidFill>
                <a:latin typeface="Courier New" panose="02070309020205020404" pitchFamily="49" charset="0"/>
                <a:cs typeface="Courier New" panose="02070309020205020404" pitchFamily="49" charset="0"/>
              </a:rPr>
              <a:t> </a:t>
            </a:r>
            <a:r>
              <a:rPr lang="fr-FR" sz="2000" b="1" dirty="0" err="1">
                <a:solidFill>
                  <a:srgbClr val="00B050"/>
                </a:solidFill>
                <a:latin typeface="Courier New" panose="02070309020205020404" pitchFamily="49" charset="0"/>
                <a:cs typeface="Courier New" panose="02070309020205020404" pitchFamily="49" charset="0"/>
              </a:rPr>
              <a:t>name</a:t>
            </a:r>
            <a:endParaRPr lang="en-GB" sz="2000" dirty="0"/>
          </a:p>
        </p:txBody>
      </p:sp>
      <p:cxnSp>
        <p:nvCxnSpPr>
          <p:cNvPr id="24" name="Connecteur droit avec flèche 23">
            <a:extLst>
              <a:ext uri="{FF2B5EF4-FFF2-40B4-BE49-F238E27FC236}">
                <a16:creationId xmlns:a16="http://schemas.microsoft.com/office/drawing/2014/main" id="{C420CB9A-5FEB-453F-8BE1-5D2337433C25}"/>
              </a:ext>
            </a:extLst>
          </p:cNvPr>
          <p:cNvCxnSpPr>
            <a:cxnSpLocks/>
          </p:cNvCxnSpPr>
          <p:nvPr/>
        </p:nvCxnSpPr>
        <p:spPr>
          <a:xfrm flipV="1">
            <a:off x="4305300" y="4473063"/>
            <a:ext cx="0" cy="34832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Accolade ouvrante 26">
            <a:extLst>
              <a:ext uri="{FF2B5EF4-FFF2-40B4-BE49-F238E27FC236}">
                <a16:creationId xmlns:a16="http://schemas.microsoft.com/office/drawing/2014/main" id="{D69EA73C-2926-8923-381A-9C2FB1917088}"/>
              </a:ext>
            </a:extLst>
          </p:cNvPr>
          <p:cNvSpPr/>
          <p:nvPr/>
        </p:nvSpPr>
        <p:spPr>
          <a:xfrm rot="16200000">
            <a:off x="7392537" y="2259645"/>
            <a:ext cx="400109" cy="4723368"/>
          </a:xfrm>
          <a:prstGeom prst="leftBrace">
            <a:avLst>
              <a:gd name="adj1" fmla="val 8333"/>
              <a:gd name="adj2" fmla="val 7448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1" name="ZoneTexte 30">
            <a:extLst>
              <a:ext uri="{FF2B5EF4-FFF2-40B4-BE49-F238E27FC236}">
                <a16:creationId xmlns:a16="http://schemas.microsoft.com/office/drawing/2014/main" id="{1323E2CA-6A32-3576-A593-7F5ED7EDBC4E}"/>
              </a:ext>
            </a:extLst>
          </p:cNvPr>
          <p:cNvSpPr txBox="1"/>
          <p:nvPr/>
        </p:nvSpPr>
        <p:spPr>
          <a:xfrm>
            <a:off x="7587680" y="4958537"/>
            <a:ext cx="2366593" cy="369332"/>
          </a:xfrm>
          <a:prstGeom prst="rect">
            <a:avLst/>
          </a:prstGeom>
          <a:noFill/>
        </p:spPr>
        <p:txBody>
          <a:bodyPr wrap="square">
            <a:spAutoFit/>
          </a:bodyPr>
          <a:lstStyle/>
          <a:p>
            <a:r>
              <a:rPr lang="fr-FR" sz="1800" b="1" spc="600" dirty="0">
                <a:solidFill>
                  <a:srgbClr val="FF0000"/>
                </a:solidFill>
                <a:latin typeface="Courier New" panose="02070309020205020404" pitchFamily="49" charset="0"/>
                <a:cs typeface="Courier New" panose="02070309020205020404" pitchFamily="49" charset="0"/>
              </a:rPr>
              <a:t>arguments</a:t>
            </a:r>
            <a:endParaRPr lang="en-GB" dirty="0"/>
          </a:p>
        </p:txBody>
      </p:sp>
    </p:spTree>
    <p:extLst>
      <p:ext uri="{BB962C8B-B14F-4D97-AF65-F5344CB8AC3E}">
        <p14:creationId xmlns:p14="http://schemas.microsoft.com/office/powerpoint/2010/main" val="1276496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0FA04-6227-9040-92A6-9514A59B8E7B}"/>
              </a:ext>
            </a:extLst>
          </p:cNvPr>
          <p:cNvSpPr>
            <a:spLocks noGrp="1"/>
          </p:cNvSpPr>
          <p:nvPr>
            <p:ph type="title"/>
          </p:nvPr>
        </p:nvSpPr>
        <p:spPr>
          <a:xfrm>
            <a:off x="964023" y="278129"/>
            <a:ext cx="5450425" cy="1441489"/>
          </a:xfrm>
        </p:spPr>
        <p:txBody>
          <a:bodyPr rtlCol="0">
            <a:noAutofit/>
          </a:bodyPr>
          <a:lstStyle/>
          <a:p>
            <a:pPr lvl="0" rtl="0">
              <a:lnSpc>
                <a:spcPct val="115000"/>
              </a:lnSpc>
              <a:spcAft>
                <a:spcPts val="1000"/>
              </a:spcAft>
            </a:pPr>
            <a:r>
              <a:rPr lang="fr-FR" sz="3600" dirty="0">
                <a:effectLst/>
                <a:ea typeface="Calibri" panose="020F0502020204030204" pitchFamily="34" charset="0"/>
                <a:cs typeface="Arial" panose="020B0604020202020204" pitchFamily="34" charset="0"/>
              </a:rPr>
              <a:t>Les objets et les classes</a:t>
            </a:r>
            <a:br>
              <a:rPr lang="fr-FR" sz="3600" dirty="0">
                <a:effectLst/>
                <a:ea typeface="Calibri" panose="020F0502020204030204" pitchFamily="34" charset="0"/>
                <a:cs typeface="Arial" panose="020B0604020202020204" pitchFamily="34" charset="0"/>
              </a:rPr>
            </a:br>
            <a:r>
              <a:rPr lang="fr-FR" sz="2800" dirty="0">
                <a:effectLst/>
                <a:ea typeface="Calibri" panose="020F0502020204030204" pitchFamily="34" charset="0"/>
                <a:cs typeface="Arial" panose="020B0604020202020204" pitchFamily="34" charset="0"/>
              </a:rPr>
              <a:t>Notion de message</a:t>
            </a:r>
            <a:endParaRPr lang="en-GB" sz="2800" dirty="0">
              <a:effectLst/>
              <a:ea typeface="Calibri" panose="020F0502020204030204" pitchFamily="34" charset="0"/>
              <a:cs typeface="Arial" panose="020B0604020202020204" pitchFamily="34" charset="0"/>
            </a:endParaRPr>
          </a:p>
        </p:txBody>
      </p:sp>
      <p:sp>
        <p:nvSpPr>
          <p:cNvPr id="9" name="Espace réservé du numéro de diapositive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rtlCol="0"/>
          <a:lstStyle/>
          <a:p>
            <a:pPr algn="l" rtl="0"/>
            <a:fld id="{294A09A9-5501-47C1-A89A-A340965A2BE2}" type="slidenum">
              <a:rPr lang="fr-FR" smtClean="0"/>
              <a:pPr algn="l" rtl="0"/>
              <a:t>21</a:t>
            </a:fld>
            <a:endParaRPr lang="fr-FR"/>
          </a:p>
        </p:txBody>
      </p:sp>
      <p:sp>
        <p:nvSpPr>
          <p:cNvPr id="8" name="Espace réservé du pied de page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rtlCol="0"/>
          <a:lstStyle/>
          <a:p>
            <a:pPr rtl="0"/>
            <a:r>
              <a:rPr lang="fr-FR" dirty="0"/>
              <a:t>REGUIEG Hicham</a:t>
            </a:r>
          </a:p>
        </p:txBody>
      </p:sp>
      <p:sp>
        <p:nvSpPr>
          <p:cNvPr id="7" name="Espace réservé de la date 6">
            <a:extLst>
              <a:ext uri="{FF2B5EF4-FFF2-40B4-BE49-F238E27FC236}">
                <a16:creationId xmlns:a16="http://schemas.microsoft.com/office/drawing/2014/main" id="{99E44123-0AF5-4A4C-B0C7-BB7409DE8161}"/>
              </a:ext>
            </a:extLst>
          </p:cNvPr>
          <p:cNvSpPr>
            <a:spLocks noGrp="1"/>
          </p:cNvSpPr>
          <p:nvPr>
            <p:ph type="dt" sz="half" idx="14"/>
          </p:nvPr>
        </p:nvSpPr>
        <p:spPr>
          <a:xfrm>
            <a:off x="2992120" y="6332220"/>
            <a:ext cx="1313180" cy="247651"/>
          </a:xfrm>
        </p:spPr>
        <p:txBody>
          <a:bodyPr rtlCol="0"/>
          <a:lstStyle/>
          <a:p>
            <a:pPr rtl="0"/>
            <a:fld id="{60EEB114-6741-4988-97C1-7C8E8F8F85CA}" type="datetime4">
              <a:rPr lang="fr-FR" sz="1100" smtClean="0"/>
              <a:t>5 novembre 2023</a:t>
            </a:fld>
            <a:endParaRPr lang="fr-FR" sz="1100"/>
          </a:p>
        </p:txBody>
      </p:sp>
      <p:sp>
        <p:nvSpPr>
          <p:cNvPr id="11" name="ZoneTexte 10">
            <a:extLst>
              <a:ext uri="{FF2B5EF4-FFF2-40B4-BE49-F238E27FC236}">
                <a16:creationId xmlns:a16="http://schemas.microsoft.com/office/drawing/2014/main" id="{3D0376D5-E850-0D13-619C-9222708AAF78}"/>
              </a:ext>
            </a:extLst>
          </p:cNvPr>
          <p:cNvSpPr txBox="1"/>
          <p:nvPr/>
        </p:nvSpPr>
        <p:spPr>
          <a:xfrm>
            <a:off x="5905500" y="982901"/>
            <a:ext cx="6096000" cy="400110"/>
          </a:xfrm>
          <a:prstGeom prst="rect">
            <a:avLst/>
          </a:prstGeom>
          <a:noFill/>
        </p:spPr>
        <p:txBody>
          <a:bodyPr wrap="square">
            <a:spAutoFit/>
          </a:bodyPr>
          <a:lstStyle/>
          <a:p>
            <a:endParaRPr lang="en-GB" sz="2000" dirty="0">
              <a:solidFill>
                <a:schemeClr val="bg1"/>
              </a:solidFill>
            </a:endParaRPr>
          </a:p>
        </p:txBody>
      </p:sp>
      <p:graphicFrame>
        <p:nvGraphicFramePr>
          <p:cNvPr id="18" name="Tableau 18">
            <a:extLst>
              <a:ext uri="{FF2B5EF4-FFF2-40B4-BE49-F238E27FC236}">
                <a16:creationId xmlns:a16="http://schemas.microsoft.com/office/drawing/2014/main" id="{F4F7D490-D340-D58C-2F75-04BF1A9D13C9}"/>
              </a:ext>
            </a:extLst>
          </p:cNvPr>
          <p:cNvGraphicFramePr>
            <a:graphicFrameLocks noGrp="1"/>
          </p:cNvGraphicFramePr>
          <p:nvPr/>
        </p:nvGraphicFramePr>
        <p:xfrm>
          <a:off x="1351128" y="2397181"/>
          <a:ext cx="2565779" cy="2465610"/>
        </p:xfrm>
        <a:graphic>
          <a:graphicData uri="http://schemas.openxmlformats.org/drawingml/2006/table">
            <a:tbl>
              <a:tblPr firstRow="1" bandRow="1">
                <a:tableStyleId>{D7AC3CCA-C797-4891-BE02-D94E43425B78}</a:tableStyleId>
              </a:tblPr>
              <a:tblGrid>
                <a:gridCol w="2565779">
                  <a:extLst>
                    <a:ext uri="{9D8B030D-6E8A-4147-A177-3AD203B41FA5}">
                      <a16:colId xmlns:a16="http://schemas.microsoft.com/office/drawing/2014/main" val="729082421"/>
                    </a:ext>
                  </a:extLst>
                </a:gridCol>
              </a:tblGrid>
              <a:tr h="480496">
                <a:tc>
                  <a:txBody>
                    <a:bodyPr/>
                    <a:lstStyle/>
                    <a:p>
                      <a:pPr algn="ctr"/>
                      <a:r>
                        <a:rPr lang="fr-FR" dirty="0"/>
                        <a:t>Etudiant</a:t>
                      </a:r>
                      <a:endParaRPr lang="en-GB" dirty="0"/>
                    </a:p>
                  </a:txBody>
                  <a:tcPr/>
                </a:tc>
                <a:extLst>
                  <a:ext uri="{0D108BD9-81ED-4DB2-BD59-A6C34878D82A}">
                    <a16:rowId xmlns:a16="http://schemas.microsoft.com/office/drawing/2014/main" val="4171991500"/>
                  </a:ext>
                </a:extLst>
              </a:tr>
              <a:tr h="563018">
                <a:tc>
                  <a:txBody>
                    <a:bodyPr/>
                    <a:lstStyle/>
                    <a:p>
                      <a:r>
                        <a:rPr lang="fr-FR" dirty="0"/>
                        <a:t>Nom: Amine</a:t>
                      </a:r>
                    </a:p>
                    <a:p>
                      <a:r>
                        <a:rPr lang="fr-FR" dirty="0"/>
                        <a:t>Prénom Moumen</a:t>
                      </a:r>
                    </a:p>
                    <a:p>
                      <a:r>
                        <a:rPr lang="fr-FR" dirty="0"/>
                        <a:t>Classe : L2 informatique</a:t>
                      </a:r>
                    </a:p>
                    <a:p>
                      <a:r>
                        <a:rPr lang="fr-FR" dirty="0"/>
                        <a:t>Module : POO</a:t>
                      </a:r>
                      <a:endParaRPr lang="en-GB" dirty="0"/>
                    </a:p>
                  </a:txBody>
                  <a:tcPr/>
                </a:tc>
                <a:extLst>
                  <a:ext uri="{0D108BD9-81ED-4DB2-BD59-A6C34878D82A}">
                    <a16:rowId xmlns:a16="http://schemas.microsoft.com/office/drawing/2014/main" val="3747322945"/>
                  </a:ext>
                </a:extLst>
              </a:tr>
              <a:tr h="796394">
                <a:tc>
                  <a:txBody>
                    <a:bodyPr/>
                    <a:lstStyle/>
                    <a:p>
                      <a:r>
                        <a:rPr lang="fr-FR" dirty="0" err="1"/>
                        <a:t>assisterCour</a:t>
                      </a:r>
                      <a:r>
                        <a:rPr lang="fr-FR" dirty="0"/>
                        <a:t>()</a:t>
                      </a:r>
                    </a:p>
                    <a:p>
                      <a:r>
                        <a:rPr lang="fr-FR" dirty="0" err="1"/>
                        <a:t>passerExamen</a:t>
                      </a:r>
                      <a:r>
                        <a:rPr lang="fr-FR" dirty="0"/>
                        <a:t>(</a:t>
                      </a:r>
                      <a:r>
                        <a:rPr lang="fr-FR" dirty="0" err="1"/>
                        <a:t>float</a:t>
                      </a:r>
                      <a:r>
                        <a:rPr lang="fr-FR" dirty="0"/>
                        <a:t> )</a:t>
                      </a:r>
                      <a:endParaRPr lang="en-GB" dirty="0"/>
                    </a:p>
                  </a:txBody>
                  <a:tcPr/>
                </a:tc>
                <a:extLst>
                  <a:ext uri="{0D108BD9-81ED-4DB2-BD59-A6C34878D82A}">
                    <a16:rowId xmlns:a16="http://schemas.microsoft.com/office/drawing/2014/main" val="2958138333"/>
                  </a:ext>
                </a:extLst>
              </a:tr>
            </a:tbl>
          </a:graphicData>
        </a:graphic>
      </p:graphicFrame>
      <p:graphicFrame>
        <p:nvGraphicFramePr>
          <p:cNvPr id="3" name="Tableau 18">
            <a:extLst>
              <a:ext uri="{FF2B5EF4-FFF2-40B4-BE49-F238E27FC236}">
                <a16:creationId xmlns:a16="http://schemas.microsoft.com/office/drawing/2014/main" id="{4CC70A34-64D6-2044-F2F9-D44507F99D84}"/>
              </a:ext>
            </a:extLst>
          </p:cNvPr>
          <p:cNvGraphicFramePr>
            <a:graphicFrameLocks noGrp="1"/>
          </p:cNvGraphicFramePr>
          <p:nvPr/>
        </p:nvGraphicFramePr>
        <p:xfrm>
          <a:off x="7194644" y="2397181"/>
          <a:ext cx="2565779" cy="1916970"/>
        </p:xfrm>
        <a:graphic>
          <a:graphicData uri="http://schemas.openxmlformats.org/drawingml/2006/table">
            <a:tbl>
              <a:tblPr firstRow="1" bandRow="1">
                <a:tableStyleId>{D7AC3CCA-C797-4891-BE02-D94E43425B78}</a:tableStyleId>
              </a:tblPr>
              <a:tblGrid>
                <a:gridCol w="2565779">
                  <a:extLst>
                    <a:ext uri="{9D8B030D-6E8A-4147-A177-3AD203B41FA5}">
                      <a16:colId xmlns:a16="http://schemas.microsoft.com/office/drawing/2014/main" val="729082421"/>
                    </a:ext>
                  </a:extLst>
                </a:gridCol>
              </a:tblGrid>
              <a:tr h="480496">
                <a:tc>
                  <a:txBody>
                    <a:bodyPr/>
                    <a:lstStyle/>
                    <a:p>
                      <a:pPr algn="ctr"/>
                      <a:r>
                        <a:rPr lang="fr-FR" dirty="0"/>
                        <a:t>Module</a:t>
                      </a:r>
                      <a:endParaRPr lang="en-GB" dirty="0"/>
                    </a:p>
                  </a:txBody>
                  <a:tcPr/>
                </a:tc>
                <a:extLst>
                  <a:ext uri="{0D108BD9-81ED-4DB2-BD59-A6C34878D82A}">
                    <a16:rowId xmlns:a16="http://schemas.microsoft.com/office/drawing/2014/main" val="4171991500"/>
                  </a:ext>
                </a:extLst>
              </a:tr>
              <a:tr h="563018">
                <a:tc>
                  <a:txBody>
                    <a:bodyPr/>
                    <a:lstStyle/>
                    <a:p>
                      <a:r>
                        <a:rPr lang="fr-FR" dirty="0"/>
                        <a:t>Nom: </a:t>
                      </a:r>
                      <a:r>
                        <a:rPr lang="fr-FR" dirty="0" err="1"/>
                        <a:t>Poo</a:t>
                      </a:r>
                      <a:endParaRPr lang="fr-FR" dirty="0"/>
                    </a:p>
                    <a:p>
                      <a:r>
                        <a:rPr lang="fr-FR" dirty="0"/>
                        <a:t>Note : 0 -&gt; 15</a:t>
                      </a:r>
                    </a:p>
                  </a:txBody>
                  <a:tcPr/>
                </a:tc>
                <a:extLst>
                  <a:ext uri="{0D108BD9-81ED-4DB2-BD59-A6C34878D82A}">
                    <a16:rowId xmlns:a16="http://schemas.microsoft.com/office/drawing/2014/main" val="3747322945"/>
                  </a:ext>
                </a:extLst>
              </a:tr>
              <a:tr h="796394">
                <a:tc>
                  <a:txBody>
                    <a:bodyPr/>
                    <a:lstStyle/>
                    <a:p>
                      <a:r>
                        <a:rPr lang="fr-FR" dirty="0" err="1"/>
                        <a:t>changerNote</a:t>
                      </a:r>
                      <a:r>
                        <a:rPr lang="fr-FR" dirty="0"/>
                        <a:t>( </a:t>
                      </a:r>
                      <a:r>
                        <a:rPr lang="fr-FR" dirty="0" err="1"/>
                        <a:t>float</a:t>
                      </a:r>
                      <a:r>
                        <a:rPr lang="fr-FR" dirty="0"/>
                        <a:t> note)</a:t>
                      </a:r>
                      <a:endParaRPr lang="en-GB" dirty="0"/>
                    </a:p>
                  </a:txBody>
                  <a:tcPr/>
                </a:tc>
                <a:extLst>
                  <a:ext uri="{0D108BD9-81ED-4DB2-BD59-A6C34878D82A}">
                    <a16:rowId xmlns:a16="http://schemas.microsoft.com/office/drawing/2014/main" val="2958138333"/>
                  </a:ext>
                </a:extLst>
              </a:tr>
            </a:tbl>
          </a:graphicData>
        </a:graphic>
      </p:graphicFrame>
      <p:sp>
        <p:nvSpPr>
          <p:cNvPr id="4" name="ZoneTexte 3">
            <a:extLst>
              <a:ext uri="{FF2B5EF4-FFF2-40B4-BE49-F238E27FC236}">
                <a16:creationId xmlns:a16="http://schemas.microsoft.com/office/drawing/2014/main" id="{C95B3E86-1B74-4B16-F987-B22BB1E2EA5A}"/>
              </a:ext>
            </a:extLst>
          </p:cNvPr>
          <p:cNvSpPr txBox="1"/>
          <p:nvPr/>
        </p:nvSpPr>
        <p:spPr>
          <a:xfrm>
            <a:off x="1375249" y="5078689"/>
            <a:ext cx="2541658" cy="923330"/>
          </a:xfrm>
          <a:prstGeom prst="rect">
            <a:avLst/>
          </a:prstGeom>
          <a:noFill/>
        </p:spPr>
        <p:txBody>
          <a:bodyPr wrap="none" rtlCol="0">
            <a:spAutoFit/>
          </a:bodyPr>
          <a:lstStyle/>
          <a:p>
            <a:r>
              <a:rPr lang="fr-FR" dirty="0" err="1">
                <a:solidFill>
                  <a:schemeClr val="bg1"/>
                </a:solidFill>
              </a:rPr>
              <a:t>PasserExamen</a:t>
            </a:r>
            <a:r>
              <a:rPr lang="fr-FR" dirty="0">
                <a:solidFill>
                  <a:schemeClr val="bg1"/>
                </a:solidFill>
              </a:rPr>
              <a:t>(</a:t>
            </a:r>
            <a:r>
              <a:rPr lang="fr-FR" dirty="0" err="1">
                <a:solidFill>
                  <a:schemeClr val="bg1"/>
                </a:solidFill>
              </a:rPr>
              <a:t>float</a:t>
            </a:r>
            <a:r>
              <a:rPr lang="fr-FR" dirty="0">
                <a:solidFill>
                  <a:schemeClr val="bg1"/>
                </a:solidFill>
              </a:rPr>
              <a:t>){</a:t>
            </a:r>
          </a:p>
          <a:p>
            <a:r>
              <a:rPr lang="fr-FR" dirty="0">
                <a:solidFill>
                  <a:schemeClr val="bg1"/>
                </a:solidFill>
              </a:rPr>
              <a:t>     </a:t>
            </a:r>
            <a:r>
              <a:rPr lang="fr-FR" dirty="0" err="1">
                <a:solidFill>
                  <a:schemeClr val="bg1"/>
                </a:solidFill>
              </a:rPr>
              <a:t>poo.changerNote</a:t>
            </a:r>
            <a:r>
              <a:rPr lang="fr-FR" dirty="0">
                <a:solidFill>
                  <a:schemeClr val="bg1"/>
                </a:solidFill>
              </a:rPr>
              <a:t>(15)</a:t>
            </a:r>
          </a:p>
          <a:p>
            <a:r>
              <a:rPr lang="fr-FR" dirty="0">
                <a:solidFill>
                  <a:schemeClr val="bg1"/>
                </a:solidFill>
              </a:rPr>
              <a:t>}</a:t>
            </a:r>
            <a:endParaRPr lang="en-GB" dirty="0">
              <a:solidFill>
                <a:schemeClr val="bg1"/>
              </a:solidFill>
            </a:endParaRPr>
          </a:p>
        </p:txBody>
      </p:sp>
      <p:sp>
        <p:nvSpPr>
          <p:cNvPr id="5" name="ZoneTexte 4">
            <a:extLst>
              <a:ext uri="{FF2B5EF4-FFF2-40B4-BE49-F238E27FC236}">
                <a16:creationId xmlns:a16="http://schemas.microsoft.com/office/drawing/2014/main" id="{683A29BE-CF68-1EBF-884A-604D2A6A10CC}"/>
              </a:ext>
            </a:extLst>
          </p:cNvPr>
          <p:cNvSpPr txBox="1"/>
          <p:nvPr/>
        </p:nvSpPr>
        <p:spPr>
          <a:xfrm>
            <a:off x="7194644" y="5078689"/>
            <a:ext cx="2933239" cy="923330"/>
          </a:xfrm>
          <a:prstGeom prst="rect">
            <a:avLst/>
          </a:prstGeom>
          <a:noFill/>
        </p:spPr>
        <p:txBody>
          <a:bodyPr wrap="none" rtlCol="0">
            <a:spAutoFit/>
          </a:bodyPr>
          <a:lstStyle/>
          <a:p>
            <a:r>
              <a:rPr lang="fr-FR" dirty="0" err="1">
                <a:solidFill>
                  <a:schemeClr val="bg1"/>
                </a:solidFill>
              </a:rPr>
              <a:t>ChangerNote</a:t>
            </a:r>
            <a:r>
              <a:rPr lang="fr-FR" dirty="0">
                <a:solidFill>
                  <a:schemeClr val="bg1"/>
                </a:solidFill>
              </a:rPr>
              <a:t>(</a:t>
            </a:r>
            <a:r>
              <a:rPr lang="fr-FR" dirty="0" err="1">
                <a:solidFill>
                  <a:srgbClr val="002060"/>
                </a:solidFill>
              </a:rPr>
              <a:t>NouvelleNote</a:t>
            </a:r>
            <a:r>
              <a:rPr lang="fr-FR" dirty="0">
                <a:solidFill>
                  <a:schemeClr val="bg1"/>
                </a:solidFill>
              </a:rPr>
              <a:t>){</a:t>
            </a:r>
          </a:p>
          <a:p>
            <a:r>
              <a:rPr lang="fr-FR" dirty="0">
                <a:solidFill>
                  <a:schemeClr val="bg1"/>
                </a:solidFill>
              </a:rPr>
              <a:t>    Note = </a:t>
            </a:r>
            <a:r>
              <a:rPr lang="fr-FR" dirty="0" err="1">
                <a:solidFill>
                  <a:srgbClr val="002060"/>
                </a:solidFill>
              </a:rPr>
              <a:t>NouvelleNote</a:t>
            </a:r>
            <a:r>
              <a:rPr lang="fr-FR" dirty="0">
                <a:solidFill>
                  <a:schemeClr val="bg1"/>
                </a:solidFill>
              </a:rPr>
              <a:t>;</a:t>
            </a:r>
          </a:p>
          <a:p>
            <a:r>
              <a:rPr lang="fr-FR" dirty="0">
                <a:solidFill>
                  <a:schemeClr val="bg1"/>
                </a:solidFill>
              </a:rPr>
              <a:t>}</a:t>
            </a:r>
            <a:endParaRPr lang="en-GB" dirty="0">
              <a:solidFill>
                <a:schemeClr val="bg1"/>
              </a:solidFill>
            </a:endParaRPr>
          </a:p>
        </p:txBody>
      </p:sp>
      <p:cxnSp>
        <p:nvCxnSpPr>
          <p:cNvPr id="10" name="Connecteur droit avec flèche 9">
            <a:extLst>
              <a:ext uri="{FF2B5EF4-FFF2-40B4-BE49-F238E27FC236}">
                <a16:creationId xmlns:a16="http://schemas.microsoft.com/office/drawing/2014/main" id="{E4D6EB1D-098C-EE21-A1C3-A42DAE9DF5FA}"/>
              </a:ext>
            </a:extLst>
          </p:cNvPr>
          <p:cNvCxnSpPr>
            <a:cxnSpLocks/>
          </p:cNvCxnSpPr>
          <p:nvPr/>
        </p:nvCxnSpPr>
        <p:spPr>
          <a:xfrm flipV="1">
            <a:off x="3480179" y="3753134"/>
            <a:ext cx="3714465" cy="764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itre 1">
            <a:extLst>
              <a:ext uri="{FF2B5EF4-FFF2-40B4-BE49-F238E27FC236}">
                <a16:creationId xmlns:a16="http://schemas.microsoft.com/office/drawing/2014/main" id="{FC0CCABD-80F8-683B-55BF-77052DA14BCF}"/>
              </a:ext>
            </a:extLst>
          </p:cNvPr>
          <p:cNvSpPr txBox="1">
            <a:spLocks/>
          </p:cNvSpPr>
          <p:nvPr/>
        </p:nvSpPr>
        <p:spPr>
          <a:xfrm>
            <a:off x="964023" y="278129"/>
            <a:ext cx="6230621" cy="144148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15000"/>
              </a:lnSpc>
              <a:spcAft>
                <a:spcPts val="1000"/>
              </a:spcAft>
            </a:pPr>
            <a:r>
              <a:rPr lang="fr-FR" sz="3600">
                <a:ea typeface="Calibri" panose="020F0502020204030204" pitchFamily="34" charset="0"/>
                <a:cs typeface="Arial" panose="020B0604020202020204" pitchFamily="34" charset="0"/>
              </a:rPr>
              <a:t>Les objets et les classes</a:t>
            </a:r>
            <a:br>
              <a:rPr lang="fr-FR" sz="3600">
                <a:ea typeface="Calibri" panose="020F0502020204030204" pitchFamily="34" charset="0"/>
                <a:cs typeface="Arial" panose="020B0604020202020204" pitchFamily="34" charset="0"/>
              </a:rPr>
            </a:br>
            <a:r>
              <a:rPr lang="fr-FR" sz="2800">
                <a:ea typeface="Calibri" panose="020F0502020204030204" pitchFamily="34" charset="0"/>
                <a:cs typeface="Arial" panose="020B0604020202020204" pitchFamily="34" charset="0"/>
              </a:rPr>
              <a:t>Notion de message (communcation)</a:t>
            </a:r>
            <a:endParaRPr lang="en-GB" sz="2800" dirty="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2563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0FA04-6227-9040-92A6-9514A59B8E7B}"/>
              </a:ext>
            </a:extLst>
          </p:cNvPr>
          <p:cNvSpPr>
            <a:spLocks noGrp="1"/>
          </p:cNvSpPr>
          <p:nvPr>
            <p:ph type="title"/>
          </p:nvPr>
        </p:nvSpPr>
        <p:spPr>
          <a:xfrm>
            <a:off x="964023" y="278129"/>
            <a:ext cx="5450425" cy="1441489"/>
          </a:xfrm>
        </p:spPr>
        <p:txBody>
          <a:bodyPr rtlCol="0">
            <a:noAutofit/>
          </a:bodyPr>
          <a:lstStyle/>
          <a:p>
            <a:pPr lvl="0" rtl="0">
              <a:lnSpc>
                <a:spcPct val="115000"/>
              </a:lnSpc>
              <a:spcAft>
                <a:spcPts val="1000"/>
              </a:spcAft>
            </a:pPr>
            <a:r>
              <a:rPr lang="fr-FR" sz="3600" dirty="0">
                <a:effectLst/>
                <a:ea typeface="Calibri" panose="020F0502020204030204" pitchFamily="34" charset="0"/>
                <a:cs typeface="Arial" panose="020B0604020202020204" pitchFamily="34" charset="0"/>
              </a:rPr>
              <a:t>Introduction au Langage JAVA</a:t>
            </a:r>
            <a:br>
              <a:rPr lang="fr-FR" sz="3600" dirty="0">
                <a:effectLst/>
                <a:ea typeface="Calibri" panose="020F0502020204030204" pitchFamily="34" charset="0"/>
                <a:cs typeface="Arial" panose="020B0604020202020204" pitchFamily="34" charset="0"/>
              </a:rPr>
            </a:br>
            <a:r>
              <a:rPr lang="fr-FR" sz="2000" dirty="0">
                <a:effectLst/>
                <a:ea typeface="Calibri" panose="020F0502020204030204" pitchFamily="34" charset="0"/>
                <a:cs typeface="Arial" panose="020B0604020202020204" pitchFamily="34" charset="0"/>
              </a:rPr>
              <a:t>Environnement Java</a:t>
            </a:r>
            <a:endParaRPr lang="en-GB" sz="2800" dirty="0">
              <a:effectLst/>
              <a:ea typeface="Calibri" panose="020F0502020204030204" pitchFamily="34" charset="0"/>
              <a:cs typeface="Arial" panose="020B0604020202020204" pitchFamily="34" charset="0"/>
            </a:endParaRPr>
          </a:p>
        </p:txBody>
      </p:sp>
      <p:sp>
        <p:nvSpPr>
          <p:cNvPr id="9" name="Espace réservé du numéro de diapositive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rtlCol="0"/>
          <a:lstStyle/>
          <a:p>
            <a:pPr algn="l" rtl="0"/>
            <a:fld id="{294A09A9-5501-47C1-A89A-A340965A2BE2}" type="slidenum">
              <a:rPr lang="fr-FR" smtClean="0"/>
              <a:pPr algn="l" rtl="0"/>
              <a:t>22</a:t>
            </a:fld>
            <a:endParaRPr lang="fr-FR"/>
          </a:p>
        </p:txBody>
      </p:sp>
      <p:sp>
        <p:nvSpPr>
          <p:cNvPr id="8" name="Espace réservé du pied de page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rtlCol="0"/>
          <a:lstStyle/>
          <a:p>
            <a:pPr rtl="0"/>
            <a:r>
              <a:rPr lang="fr-FR" dirty="0"/>
              <a:t>REGUIEG Hicham</a:t>
            </a:r>
          </a:p>
        </p:txBody>
      </p:sp>
      <p:sp>
        <p:nvSpPr>
          <p:cNvPr id="7" name="Espace réservé de la date 6">
            <a:extLst>
              <a:ext uri="{FF2B5EF4-FFF2-40B4-BE49-F238E27FC236}">
                <a16:creationId xmlns:a16="http://schemas.microsoft.com/office/drawing/2014/main" id="{99E44123-0AF5-4A4C-B0C7-BB7409DE8161}"/>
              </a:ext>
            </a:extLst>
          </p:cNvPr>
          <p:cNvSpPr>
            <a:spLocks noGrp="1"/>
          </p:cNvSpPr>
          <p:nvPr>
            <p:ph type="dt" sz="half" idx="14"/>
          </p:nvPr>
        </p:nvSpPr>
        <p:spPr>
          <a:xfrm>
            <a:off x="2992120" y="6332220"/>
            <a:ext cx="1313180" cy="247651"/>
          </a:xfrm>
        </p:spPr>
        <p:txBody>
          <a:bodyPr rtlCol="0"/>
          <a:lstStyle/>
          <a:p>
            <a:pPr rtl="0"/>
            <a:fld id="{60EEB114-6741-4988-97C1-7C8E8F8F85CA}" type="datetime4">
              <a:rPr lang="fr-FR" sz="1100" smtClean="0"/>
              <a:t>5 novembre 2023</a:t>
            </a:fld>
            <a:endParaRPr lang="fr-FR" sz="1100"/>
          </a:p>
        </p:txBody>
      </p:sp>
      <p:sp>
        <p:nvSpPr>
          <p:cNvPr id="11" name="ZoneTexte 10">
            <a:extLst>
              <a:ext uri="{FF2B5EF4-FFF2-40B4-BE49-F238E27FC236}">
                <a16:creationId xmlns:a16="http://schemas.microsoft.com/office/drawing/2014/main" id="{3D0376D5-E850-0D13-619C-9222708AAF78}"/>
              </a:ext>
            </a:extLst>
          </p:cNvPr>
          <p:cNvSpPr txBox="1"/>
          <p:nvPr/>
        </p:nvSpPr>
        <p:spPr>
          <a:xfrm>
            <a:off x="5905500" y="982901"/>
            <a:ext cx="6096000" cy="400110"/>
          </a:xfrm>
          <a:prstGeom prst="rect">
            <a:avLst/>
          </a:prstGeom>
          <a:noFill/>
        </p:spPr>
        <p:txBody>
          <a:bodyPr wrap="square">
            <a:spAutoFit/>
          </a:bodyPr>
          <a:lstStyle/>
          <a:p>
            <a:endParaRPr lang="en-GB" sz="2000" dirty="0">
              <a:solidFill>
                <a:schemeClr val="bg1"/>
              </a:solidFill>
            </a:endParaRPr>
          </a:p>
        </p:txBody>
      </p:sp>
      <p:graphicFrame>
        <p:nvGraphicFramePr>
          <p:cNvPr id="6" name="Diagramme 5">
            <a:extLst>
              <a:ext uri="{FF2B5EF4-FFF2-40B4-BE49-F238E27FC236}">
                <a16:creationId xmlns:a16="http://schemas.microsoft.com/office/drawing/2014/main" id="{08FA05B3-0C34-73BF-215B-18FCAECAD050}"/>
              </a:ext>
            </a:extLst>
          </p:cNvPr>
          <p:cNvGraphicFramePr/>
          <p:nvPr>
            <p:extLst>
              <p:ext uri="{D42A27DB-BD31-4B8C-83A1-F6EECF244321}">
                <p14:modId xmlns:p14="http://schemas.microsoft.com/office/powerpoint/2010/main" val="2609183387"/>
              </p:ext>
            </p:extLst>
          </p:nvPr>
        </p:nvGraphicFramePr>
        <p:xfrm>
          <a:off x="1244505" y="2424391"/>
          <a:ext cx="10110432" cy="345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6684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0FA04-6227-9040-92A6-9514A59B8E7B}"/>
              </a:ext>
            </a:extLst>
          </p:cNvPr>
          <p:cNvSpPr>
            <a:spLocks noGrp="1"/>
          </p:cNvSpPr>
          <p:nvPr>
            <p:ph type="title"/>
          </p:nvPr>
        </p:nvSpPr>
        <p:spPr>
          <a:xfrm>
            <a:off x="964023" y="278129"/>
            <a:ext cx="5450425" cy="1441489"/>
          </a:xfrm>
        </p:spPr>
        <p:txBody>
          <a:bodyPr rtlCol="0">
            <a:noAutofit/>
          </a:bodyPr>
          <a:lstStyle/>
          <a:p>
            <a:pPr lvl="0" rtl="0">
              <a:lnSpc>
                <a:spcPct val="115000"/>
              </a:lnSpc>
              <a:spcAft>
                <a:spcPts val="1000"/>
              </a:spcAft>
            </a:pPr>
            <a:r>
              <a:rPr lang="fr-FR" sz="3600" dirty="0">
                <a:effectLst/>
                <a:ea typeface="Calibri" panose="020F0502020204030204" pitchFamily="34" charset="0"/>
                <a:cs typeface="Arial" panose="020B0604020202020204" pitchFamily="34" charset="0"/>
              </a:rPr>
              <a:t>Introduction au Langage JAVA</a:t>
            </a:r>
            <a:br>
              <a:rPr lang="fr-FR" sz="3600" dirty="0">
                <a:effectLst/>
                <a:ea typeface="Calibri" panose="020F0502020204030204" pitchFamily="34" charset="0"/>
                <a:cs typeface="Arial" panose="020B0604020202020204" pitchFamily="34" charset="0"/>
              </a:rPr>
            </a:br>
            <a:r>
              <a:rPr lang="fr-FR" sz="2000" dirty="0" err="1">
                <a:effectLst/>
                <a:ea typeface="Calibri" panose="020F0502020204030204" pitchFamily="34" charset="0"/>
                <a:cs typeface="Arial" panose="020B0604020202020204" pitchFamily="34" charset="0"/>
              </a:rPr>
              <a:t>My</a:t>
            </a:r>
            <a:r>
              <a:rPr lang="fr-FR" sz="2000" dirty="0">
                <a:effectLst/>
                <a:ea typeface="Calibri" panose="020F0502020204030204" pitchFamily="34" charset="0"/>
                <a:cs typeface="Arial" panose="020B0604020202020204" pitchFamily="34" charset="0"/>
              </a:rPr>
              <a:t> First Class </a:t>
            </a:r>
            <a:r>
              <a:rPr lang="fr-FR" sz="2000" dirty="0" err="1">
                <a:effectLst/>
                <a:ea typeface="Calibri" panose="020F0502020204030204" pitchFamily="34" charset="0"/>
                <a:cs typeface="Arial" panose="020B0604020202020204" pitchFamily="34" charset="0"/>
              </a:rPr>
              <a:t>HelloWorld</a:t>
            </a:r>
            <a:endParaRPr lang="en-GB" sz="2800" dirty="0">
              <a:effectLst/>
              <a:ea typeface="Calibri" panose="020F0502020204030204" pitchFamily="34" charset="0"/>
              <a:cs typeface="Arial" panose="020B0604020202020204" pitchFamily="34" charset="0"/>
            </a:endParaRPr>
          </a:p>
        </p:txBody>
      </p:sp>
      <p:sp>
        <p:nvSpPr>
          <p:cNvPr id="9" name="Espace réservé du numéro de diapositive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rtlCol="0"/>
          <a:lstStyle/>
          <a:p>
            <a:pPr algn="l" rtl="0"/>
            <a:fld id="{294A09A9-5501-47C1-A89A-A340965A2BE2}" type="slidenum">
              <a:rPr lang="fr-FR" smtClean="0"/>
              <a:pPr algn="l" rtl="0"/>
              <a:t>23</a:t>
            </a:fld>
            <a:endParaRPr lang="fr-FR"/>
          </a:p>
        </p:txBody>
      </p:sp>
      <p:sp>
        <p:nvSpPr>
          <p:cNvPr id="8" name="Espace réservé du pied de page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rtlCol="0"/>
          <a:lstStyle/>
          <a:p>
            <a:pPr rtl="0"/>
            <a:r>
              <a:rPr lang="fr-FR" dirty="0"/>
              <a:t>REGUIEG Hicham</a:t>
            </a:r>
          </a:p>
        </p:txBody>
      </p:sp>
      <p:sp>
        <p:nvSpPr>
          <p:cNvPr id="7" name="Espace réservé de la date 6">
            <a:extLst>
              <a:ext uri="{FF2B5EF4-FFF2-40B4-BE49-F238E27FC236}">
                <a16:creationId xmlns:a16="http://schemas.microsoft.com/office/drawing/2014/main" id="{99E44123-0AF5-4A4C-B0C7-BB7409DE8161}"/>
              </a:ext>
            </a:extLst>
          </p:cNvPr>
          <p:cNvSpPr>
            <a:spLocks noGrp="1"/>
          </p:cNvSpPr>
          <p:nvPr>
            <p:ph type="dt" sz="half" idx="14"/>
          </p:nvPr>
        </p:nvSpPr>
        <p:spPr>
          <a:xfrm>
            <a:off x="2992120" y="6332220"/>
            <a:ext cx="1313180" cy="247651"/>
          </a:xfrm>
        </p:spPr>
        <p:txBody>
          <a:bodyPr rtlCol="0"/>
          <a:lstStyle/>
          <a:p>
            <a:pPr rtl="0"/>
            <a:fld id="{60EEB114-6741-4988-97C1-7C8E8F8F85CA}" type="datetime4">
              <a:rPr lang="fr-FR" sz="1100" smtClean="0"/>
              <a:t>5 novembre 2023</a:t>
            </a:fld>
            <a:endParaRPr lang="fr-FR" sz="1100"/>
          </a:p>
        </p:txBody>
      </p:sp>
      <p:sp>
        <p:nvSpPr>
          <p:cNvPr id="11" name="ZoneTexte 10">
            <a:extLst>
              <a:ext uri="{FF2B5EF4-FFF2-40B4-BE49-F238E27FC236}">
                <a16:creationId xmlns:a16="http://schemas.microsoft.com/office/drawing/2014/main" id="{3D0376D5-E850-0D13-619C-9222708AAF78}"/>
              </a:ext>
            </a:extLst>
          </p:cNvPr>
          <p:cNvSpPr txBox="1"/>
          <p:nvPr/>
        </p:nvSpPr>
        <p:spPr>
          <a:xfrm>
            <a:off x="5905500" y="982901"/>
            <a:ext cx="6096000" cy="400110"/>
          </a:xfrm>
          <a:prstGeom prst="rect">
            <a:avLst/>
          </a:prstGeom>
          <a:noFill/>
        </p:spPr>
        <p:txBody>
          <a:bodyPr wrap="square">
            <a:spAutoFit/>
          </a:bodyPr>
          <a:lstStyle/>
          <a:p>
            <a:endParaRPr lang="en-GB" sz="2000" dirty="0">
              <a:solidFill>
                <a:schemeClr val="bg1"/>
              </a:solidFill>
            </a:endParaRPr>
          </a:p>
        </p:txBody>
      </p:sp>
      <p:sp>
        <p:nvSpPr>
          <p:cNvPr id="5" name="ZoneTexte 4">
            <a:extLst>
              <a:ext uri="{FF2B5EF4-FFF2-40B4-BE49-F238E27FC236}">
                <a16:creationId xmlns:a16="http://schemas.microsoft.com/office/drawing/2014/main" id="{5494EB40-02FE-3F41-4192-27F4E41412A3}"/>
              </a:ext>
            </a:extLst>
          </p:cNvPr>
          <p:cNvSpPr txBox="1"/>
          <p:nvPr/>
        </p:nvSpPr>
        <p:spPr>
          <a:xfrm>
            <a:off x="1494790" y="2978329"/>
            <a:ext cx="7645797" cy="1754326"/>
          </a:xfrm>
          <a:prstGeom prst="rect">
            <a:avLst/>
          </a:prstGeom>
          <a:noFill/>
        </p:spPr>
        <p:txBody>
          <a:bodyPr wrap="square">
            <a:spAutoFit/>
          </a:bodyPr>
          <a:lstStyle/>
          <a:p>
            <a:pPr algn="l"/>
            <a:r>
              <a:rPr lang="en-GB" sz="1800" b="1" dirty="0">
                <a:solidFill>
                  <a:srgbClr val="7F0055"/>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class</a:t>
            </a:r>
            <a:r>
              <a:rPr lang="en-GB" sz="1800" b="1" dirty="0">
                <a:solidFill>
                  <a:srgbClr val="000000"/>
                </a:solidFill>
                <a:latin typeface="Consolas" panose="020B0609020204030204" pitchFamily="49" charset="0"/>
              </a:rPr>
              <a:t> HelloWorld {</a:t>
            </a:r>
          </a:p>
          <a:p>
            <a:pPr algn="l"/>
            <a:endParaRPr lang="en-GB" sz="1800" dirty="0">
              <a:latin typeface="Consolas" panose="020B0609020204030204" pitchFamily="49" charset="0"/>
            </a:endParaRPr>
          </a:p>
          <a:p>
            <a:pPr algn="l"/>
            <a:r>
              <a:rPr lang="en-GB" sz="1800" b="1" dirty="0">
                <a:solidFill>
                  <a:srgbClr val="7F0055"/>
                </a:solidFill>
                <a:latin typeface="Consolas" panose="020B0609020204030204" pitchFamily="49" charset="0"/>
              </a:rPr>
              <a:t>	public</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static</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void</a:t>
            </a:r>
            <a:r>
              <a:rPr lang="en-GB" sz="1800" b="1" dirty="0">
                <a:solidFill>
                  <a:srgbClr val="000000"/>
                </a:solidFill>
                <a:latin typeface="Consolas" panose="020B0609020204030204" pitchFamily="49" charset="0"/>
              </a:rPr>
              <a:t> main(String[] </a:t>
            </a:r>
            <a:r>
              <a:rPr lang="en-GB" sz="1800" b="1" dirty="0" err="1">
                <a:solidFill>
                  <a:srgbClr val="6A3E3E"/>
                </a:solidFill>
                <a:latin typeface="Consolas" panose="020B0609020204030204" pitchFamily="49" charset="0"/>
              </a:rPr>
              <a:t>args</a:t>
            </a:r>
            <a:r>
              <a:rPr lang="en-GB" sz="1800" b="1" dirty="0">
                <a:solidFill>
                  <a:srgbClr val="000000"/>
                </a:solidFill>
                <a:latin typeface="Consolas" panose="020B0609020204030204" pitchFamily="49" charset="0"/>
              </a:rPr>
              <a:t>) {</a:t>
            </a:r>
          </a:p>
          <a:p>
            <a:pPr algn="l"/>
            <a:r>
              <a:rPr lang="en-GB" sz="1800" dirty="0">
                <a:solidFill>
                  <a:srgbClr val="000000"/>
                </a:solidFill>
                <a:latin typeface="Consolas" panose="020B0609020204030204" pitchFamily="49" charset="0"/>
              </a:rPr>
              <a:t>		System.</a:t>
            </a:r>
            <a:r>
              <a:rPr lang="en-GB" sz="1800" b="1" i="1" dirty="0">
                <a:solidFill>
                  <a:srgbClr val="0000C0"/>
                </a:solidFill>
                <a:latin typeface="Consolas" panose="020B0609020204030204" pitchFamily="49" charset="0"/>
              </a:rPr>
              <a:t>out</a:t>
            </a:r>
            <a:r>
              <a:rPr lang="en-GB" sz="1800" b="1" i="1" dirty="0">
                <a:solidFill>
                  <a:srgbClr val="000000"/>
                </a:solidFill>
                <a:latin typeface="Consolas" panose="020B0609020204030204" pitchFamily="49" charset="0"/>
              </a:rPr>
              <a:t>.println(</a:t>
            </a:r>
            <a:r>
              <a:rPr lang="en-GB" sz="1800" b="1" i="1" dirty="0">
                <a:solidFill>
                  <a:srgbClr val="2A00FF"/>
                </a:solidFill>
                <a:latin typeface="Consolas" panose="020B0609020204030204" pitchFamily="49" charset="0"/>
              </a:rPr>
              <a:t>"Hello World"</a:t>
            </a:r>
            <a:r>
              <a:rPr lang="en-GB" sz="1800" b="1" i="1" dirty="0">
                <a:solidFill>
                  <a:srgbClr val="000000"/>
                </a:solidFill>
                <a:latin typeface="Consolas" panose="020B0609020204030204" pitchFamily="49" charset="0"/>
              </a:rPr>
              <a:t>);</a:t>
            </a:r>
          </a:p>
          <a:p>
            <a:pPr algn="l"/>
            <a:r>
              <a:rPr lang="en-GB" sz="1800" dirty="0">
                <a:solidFill>
                  <a:srgbClr val="000000"/>
                </a:solidFill>
                <a:latin typeface="Consolas" panose="020B0609020204030204" pitchFamily="49" charset="0"/>
              </a:rPr>
              <a:t>	}</a:t>
            </a:r>
          </a:p>
          <a:p>
            <a:pPr algn="l"/>
            <a:r>
              <a:rPr lang="en-GB" sz="1800" dirty="0">
                <a:solidFill>
                  <a:srgbClr val="000000"/>
                </a:solidFill>
                <a:latin typeface="Consolas" panose="020B0609020204030204" pitchFamily="49" charset="0"/>
              </a:rPr>
              <a:t>}</a:t>
            </a:r>
          </a:p>
        </p:txBody>
      </p:sp>
      <p:cxnSp>
        <p:nvCxnSpPr>
          <p:cNvPr id="13" name="Connecteur droit avec flèche 12">
            <a:extLst>
              <a:ext uri="{FF2B5EF4-FFF2-40B4-BE49-F238E27FC236}">
                <a16:creationId xmlns:a16="http://schemas.microsoft.com/office/drawing/2014/main" id="{C4837514-3809-6682-4C79-78A536464FF2}"/>
              </a:ext>
            </a:extLst>
          </p:cNvPr>
          <p:cNvCxnSpPr>
            <a:cxnSpLocks/>
          </p:cNvCxnSpPr>
          <p:nvPr/>
        </p:nvCxnSpPr>
        <p:spPr>
          <a:xfrm flipH="1">
            <a:off x="4462818" y="2641722"/>
            <a:ext cx="3534770" cy="456320"/>
          </a:xfrm>
          <a:prstGeom prst="straightConnector1">
            <a:avLst/>
          </a:prstGeom>
          <a:ln w="12700">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20" name="ZoneTexte 19">
            <a:extLst>
              <a:ext uri="{FF2B5EF4-FFF2-40B4-BE49-F238E27FC236}">
                <a16:creationId xmlns:a16="http://schemas.microsoft.com/office/drawing/2014/main" id="{4F42BF20-3FFC-D32B-BE42-C4615EE76194}"/>
              </a:ext>
            </a:extLst>
          </p:cNvPr>
          <p:cNvSpPr txBox="1"/>
          <p:nvPr/>
        </p:nvSpPr>
        <p:spPr>
          <a:xfrm>
            <a:off x="7991892" y="2412397"/>
            <a:ext cx="1923216" cy="426482"/>
          </a:xfrm>
          <a:prstGeom prst="roundRect">
            <a:avLst>
              <a:gd name="adj" fmla="val 23347"/>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solidFill>
                  <a:schemeClr val="bg1"/>
                </a:solidFill>
              </a:rPr>
              <a:t>Nom de la classe</a:t>
            </a:r>
            <a:endParaRPr lang="en-GB" dirty="0">
              <a:solidFill>
                <a:schemeClr val="bg1"/>
              </a:solidFill>
            </a:endParaRPr>
          </a:p>
        </p:txBody>
      </p:sp>
      <p:cxnSp>
        <p:nvCxnSpPr>
          <p:cNvPr id="22" name="Connecteur droit avec flèche 21">
            <a:extLst>
              <a:ext uri="{FF2B5EF4-FFF2-40B4-BE49-F238E27FC236}">
                <a16:creationId xmlns:a16="http://schemas.microsoft.com/office/drawing/2014/main" id="{DAD372F5-8267-71EC-CFD9-FCBBE315AC9C}"/>
              </a:ext>
            </a:extLst>
          </p:cNvPr>
          <p:cNvCxnSpPr>
            <a:cxnSpLocks/>
            <a:stCxn id="23" idx="1"/>
          </p:cNvCxnSpPr>
          <p:nvPr/>
        </p:nvCxnSpPr>
        <p:spPr>
          <a:xfrm flipH="1">
            <a:off x="7287904" y="3459174"/>
            <a:ext cx="2623791" cy="271065"/>
          </a:xfrm>
          <a:prstGeom prst="straightConnector1">
            <a:avLst/>
          </a:prstGeom>
          <a:ln w="12700">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23" name="ZoneTexte 22">
            <a:extLst>
              <a:ext uri="{FF2B5EF4-FFF2-40B4-BE49-F238E27FC236}">
                <a16:creationId xmlns:a16="http://schemas.microsoft.com/office/drawing/2014/main" id="{F0B9A59F-FC82-4316-614C-F428A0DC4727}"/>
              </a:ext>
            </a:extLst>
          </p:cNvPr>
          <p:cNvSpPr txBox="1"/>
          <p:nvPr/>
        </p:nvSpPr>
        <p:spPr>
          <a:xfrm>
            <a:off x="9911695" y="3245933"/>
            <a:ext cx="1923216" cy="426482"/>
          </a:xfrm>
          <a:prstGeom prst="roundRect">
            <a:avLst>
              <a:gd name="adj" fmla="val 23347"/>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solidFill>
                  <a:schemeClr val="bg1"/>
                </a:solidFill>
              </a:rPr>
              <a:t>Méthode main</a:t>
            </a:r>
            <a:endParaRPr lang="en-GB" dirty="0">
              <a:solidFill>
                <a:schemeClr val="bg1"/>
              </a:solidFill>
            </a:endParaRPr>
          </a:p>
        </p:txBody>
      </p:sp>
      <p:cxnSp>
        <p:nvCxnSpPr>
          <p:cNvPr id="24" name="Connecteur droit avec flèche 23">
            <a:extLst>
              <a:ext uri="{FF2B5EF4-FFF2-40B4-BE49-F238E27FC236}">
                <a16:creationId xmlns:a16="http://schemas.microsoft.com/office/drawing/2014/main" id="{B9495B55-DA39-4760-4ED5-80E575992BAD}"/>
              </a:ext>
            </a:extLst>
          </p:cNvPr>
          <p:cNvCxnSpPr>
            <a:cxnSpLocks/>
          </p:cNvCxnSpPr>
          <p:nvPr/>
        </p:nvCxnSpPr>
        <p:spPr>
          <a:xfrm flipH="1" flipV="1">
            <a:off x="7758756" y="4038199"/>
            <a:ext cx="2152939" cy="273939"/>
          </a:xfrm>
          <a:prstGeom prst="straightConnector1">
            <a:avLst/>
          </a:prstGeom>
          <a:ln w="12700">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25" name="ZoneTexte 24">
            <a:extLst>
              <a:ext uri="{FF2B5EF4-FFF2-40B4-BE49-F238E27FC236}">
                <a16:creationId xmlns:a16="http://schemas.microsoft.com/office/drawing/2014/main" id="{1CB08652-AB40-4E4C-34F5-97444BFFF21F}"/>
              </a:ext>
            </a:extLst>
          </p:cNvPr>
          <p:cNvSpPr txBox="1"/>
          <p:nvPr/>
        </p:nvSpPr>
        <p:spPr>
          <a:xfrm>
            <a:off x="9911695" y="3779036"/>
            <a:ext cx="1923216" cy="1066205"/>
          </a:xfrm>
          <a:prstGeom prst="roundRect">
            <a:avLst>
              <a:gd name="adj" fmla="val 2334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a:solidFill>
                  <a:schemeClr val="bg1"/>
                </a:solidFill>
              </a:rPr>
              <a:t>Affiche le message « Hello World »</a:t>
            </a:r>
            <a:endParaRPr lang="en-GB" dirty="0">
              <a:solidFill>
                <a:schemeClr val="bg1"/>
              </a:solidFill>
            </a:endParaRPr>
          </a:p>
        </p:txBody>
      </p:sp>
    </p:spTree>
    <p:extLst>
      <p:ext uri="{BB962C8B-B14F-4D97-AF65-F5344CB8AC3E}">
        <p14:creationId xmlns:p14="http://schemas.microsoft.com/office/powerpoint/2010/main" val="2348044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F3D98-3C30-4CFC-8643-C81E829C8C25}"/>
              </a:ext>
            </a:extLst>
          </p:cNvPr>
          <p:cNvSpPr>
            <a:spLocks noGrp="1"/>
          </p:cNvSpPr>
          <p:nvPr>
            <p:ph type="title"/>
          </p:nvPr>
        </p:nvSpPr>
        <p:spPr/>
        <p:txBody>
          <a:bodyPr rtlCol="0"/>
          <a:lstStyle/>
          <a:p>
            <a:pPr rtl="0"/>
            <a:r>
              <a:rPr lang="fr-FR"/>
              <a:t>Merci</a:t>
            </a:r>
          </a:p>
        </p:txBody>
      </p:sp>
      <p:pic>
        <p:nvPicPr>
          <p:cNvPr id="13" name="Espace réservé d’image 12" descr="Portrait de l’un des membres de l’équipe">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336677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122DF8-59D4-D94D-8ED9-F2F319899DBF}"/>
              </a:ext>
            </a:extLst>
          </p:cNvPr>
          <p:cNvSpPr>
            <a:spLocks noGrp="1"/>
          </p:cNvSpPr>
          <p:nvPr>
            <p:ph type="title"/>
          </p:nvPr>
        </p:nvSpPr>
        <p:spPr/>
        <p:txBody>
          <a:bodyPr rtlCol="0"/>
          <a:lstStyle/>
          <a:p>
            <a:pPr rtl="0"/>
            <a:r>
              <a:rPr lang="fr-FR"/>
              <a:t>Récapitulatif</a:t>
            </a:r>
          </a:p>
        </p:txBody>
      </p:sp>
      <p:sp>
        <p:nvSpPr>
          <p:cNvPr id="5" name="Espace réservé du numéro de diapositive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rtlCol="0"/>
          <a:lstStyle/>
          <a:p>
            <a:pPr rtl="0"/>
            <a:fld id="{294A09A9-5501-47C1-A89A-A340965A2BE2}" type="slidenum">
              <a:rPr lang="fr-FR" smtClean="0"/>
              <a:pPr rtl="0"/>
              <a:t>25</a:t>
            </a:fld>
            <a:endParaRPr lang="fr-FR"/>
          </a:p>
        </p:txBody>
      </p:sp>
      <p:sp>
        <p:nvSpPr>
          <p:cNvPr id="4" name="Espace réservé du pied de page 3">
            <a:extLst>
              <a:ext uri="{FF2B5EF4-FFF2-40B4-BE49-F238E27FC236}">
                <a16:creationId xmlns:a16="http://schemas.microsoft.com/office/drawing/2014/main" id="{529E91F3-E1A0-DB4A-8CD8-D9D1AB0FFB40}"/>
              </a:ext>
            </a:extLst>
          </p:cNvPr>
          <p:cNvSpPr>
            <a:spLocks noGrp="1"/>
          </p:cNvSpPr>
          <p:nvPr>
            <p:ph type="ftr" sz="quarter" idx="22"/>
          </p:nvPr>
        </p:nvSpPr>
        <p:spPr>
          <a:xfrm>
            <a:off x="1494790" y="6332220"/>
            <a:ext cx="1497330" cy="247651"/>
          </a:xfrm>
        </p:spPr>
        <p:txBody>
          <a:bodyPr rtlCol="0"/>
          <a:lstStyle/>
          <a:p>
            <a:pPr rtl="0"/>
            <a:r>
              <a:rPr lang="fr-FR"/>
              <a:t>Rapport annuel</a:t>
            </a:r>
          </a:p>
        </p:txBody>
      </p:sp>
      <p:sp>
        <p:nvSpPr>
          <p:cNvPr id="3" name="Espace réservé de la date 2">
            <a:extLst>
              <a:ext uri="{FF2B5EF4-FFF2-40B4-BE49-F238E27FC236}">
                <a16:creationId xmlns:a16="http://schemas.microsoft.com/office/drawing/2014/main" id="{4D5B7634-ADBA-124F-B8CA-431F07F18D44}"/>
              </a:ext>
            </a:extLst>
          </p:cNvPr>
          <p:cNvSpPr>
            <a:spLocks noGrp="1"/>
          </p:cNvSpPr>
          <p:nvPr>
            <p:ph type="dt" sz="half" idx="21"/>
          </p:nvPr>
        </p:nvSpPr>
        <p:spPr>
          <a:xfrm>
            <a:off x="2992120" y="6332220"/>
            <a:ext cx="1313180" cy="247651"/>
          </a:xfrm>
        </p:spPr>
        <p:txBody>
          <a:bodyPr rtlCol="0"/>
          <a:lstStyle/>
          <a:p>
            <a:pPr rtl="0"/>
            <a:fld id="{96012727-D5AB-4EAD-B29A-A79D263D6E35}" type="datetime4">
              <a:rPr lang="fr-FR" smtClean="0"/>
              <a:t>5 novembre 2023</a:t>
            </a:fld>
            <a:endParaRPr lang="fr-FR"/>
          </a:p>
        </p:txBody>
      </p:sp>
      <p:sp>
        <p:nvSpPr>
          <p:cNvPr id="7" name="Espace réservé du texte 6">
            <a:extLst>
              <a:ext uri="{FF2B5EF4-FFF2-40B4-BE49-F238E27FC236}">
                <a16:creationId xmlns:a16="http://schemas.microsoft.com/office/drawing/2014/main" id="{A60CC259-4A0F-9051-5C84-D2CF6BF10F11}"/>
              </a:ext>
            </a:extLst>
          </p:cNvPr>
          <p:cNvSpPr>
            <a:spLocks noGrp="1"/>
          </p:cNvSpPr>
          <p:nvPr>
            <p:ph type="body" sz="quarter" idx="12"/>
          </p:nvPr>
        </p:nvSpPr>
        <p:spPr/>
        <p:txBody>
          <a:bodyPr/>
          <a:lstStyle/>
          <a:p>
            <a:endParaRPr lang="en-GB"/>
          </a:p>
        </p:txBody>
      </p:sp>
      <p:sp>
        <p:nvSpPr>
          <p:cNvPr id="9" name="Espace réservé du texte 8">
            <a:extLst>
              <a:ext uri="{FF2B5EF4-FFF2-40B4-BE49-F238E27FC236}">
                <a16:creationId xmlns:a16="http://schemas.microsoft.com/office/drawing/2014/main" id="{55681071-3535-7884-3166-14E49F044047}"/>
              </a:ext>
            </a:extLst>
          </p:cNvPr>
          <p:cNvSpPr>
            <a:spLocks noGrp="1"/>
          </p:cNvSpPr>
          <p:nvPr>
            <p:ph type="body" sz="quarter" idx="10"/>
          </p:nvPr>
        </p:nvSpPr>
        <p:spPr/>
        <p:txBody>
          <a:bodyPr/>
          <a:lstStyle/>
          <a:p>
            <a:endParaRPr lang="en-GB"/>
          </a:p>
        </p:txBody>
      </p:sp>
      <p:sp>
        <p:nvSpPr>
          <p:cNvPr id="11" name="Espace réservé du texte 10">
            <a:extLst>
              <a:ext uri="{FF2B5EF4-FFF2-40B4-BE49-F238E27FC236}">
                <a16:creationId xmlns:a16="http://schemas.microsoft.com/office/drawing/2014/main" id="{3BFD2050-ABC0-A09D-0696-EBCC14D9A104}"/>
              </a:ext>
            </a:extLst>
          </p:cNvPr>
          <p:cNvSpPr>
            <a:spLocks noGrp="1"/>
          </p:cNvSpPr>
          <p:nvPr>
            <p:ph type="body" sz="quarter" idx="14"/>
          </p:nvPr>
        </p:nvSpPr>
        <p:spPr/>
        <p:txBody>
          <a:bodyPr/>
          <a:lstStyle/>
          <a:p>
            <a:endParaRPr lang="en-GB"/>
          </a:p>
        </p:txBody>
      </p:sp>
      <p:sp>
        <p:nvSpPr>
          <p:cNvPr id="13" name="Espace réservé du texte 12">
            <a:extLst>
              <a:ext uri="{FF2B5EF4-FFF2-40B4-BE49-F238E27FC236}">
                <a16:creationId xmlns:a16="http://schemas.microsoft.com/office/drawing/2014/main" id="{5ADB2FDC-1AED-3E5D-AD0F-17086B3EC9B8}"/>
              </a:ext>
            </a:extLst>
          </p:cNvPr>
          <p:cNvSpPr>
            <a:spLocks noGrp="1"/>
          </p:cNvSpPr>
          <p:nvPr>
            <p:ph type="body" sz="quarter" idx="13"/>
          </p:nvPr>
        </p:nvSpPr>
        <p:spPr/>
        <p:txBody>
          <a:bodyPr/>
          <a:lstStyle/>
          <a:p>
            <a:endParaRPr lang="en-GB"/>
          </a:p>
        </p:txBody>
      </p:sp>
      <p:sp>
        <p:nvSpPr>
          <p:cNvPr id="15" name="Espace réservé du texte 14">
            <a:extLst>
              <a:ext uri="{FF2B5EF4-FFF2-40B4-BE49-F238E27FC236}">
                <a16:creationId xmlns:a16="http://schemas.microsoft.com/office/drawing/2014/main" id="{F87CED45-EAE1-91B4-BA67-BB3F2A614311}"/>
              </a:ext>
            </a:extLst>
          </p:cNvPr>
          <p:cNvSpPr>
            <a:spLocks noGrp="1"/>
          </p:cNvSpPr>
          <p:nvPr>
            <p:ph type="body" sz="quarter" idx="16"/>
          </p:nvPr>
        </p:nvSpPr>
        <p:spPr/>
        <p:txBody>
          <a:bodyPr/>
          <a:lstStyle/>
          <a:p>
            <a:endParaRPr lang="en-GB"/>
          </a:p>
        </p:txBody>
      </p:sp>
      <p:sp>
        <p:nvSpPr>
          <p:cNvPr id="17" name="Espace réservé du texte 16">
            <a:extLst>
              <a:ext uri="{FF2B5EF4-FFF2-40B4-BE49-F238E27FC236}">
                <a16:creationId xmlns:a16="http://schemas.microsoft.com/office/drawing/2014/main" id="{72B55B37-E817-82D2-06A4-3548EE896000}"/>
              </a:ext>
            </a:extLst>
          </p:cNvPr>
          <p:cNvSpPr>
            <a:spLocks noGrp="1"/>
          </p:cNvSpPr>
          <p:nvPr>
            <p:ph type="body" sz="quarter" idx="15"/>
          </p:nvPr>
        </p:nvSpPr>
        <p:spPr/>
        <p:txBody>
          <a:bodyPr/>
          <a:lstStyle/>
          <a:p>
            <a:endParaRPr lang="en-GB"/>
          </a:p>
        </p:txBody>
      </p:sp>
      <p:sp>
        <p:nvSpPr>
          <p:cNvPr id="19" name="Espace réservé du texte 18">
            <a:extLst>
              <a:ext uri="{FF2B5EF4-FFF2-40B4-BE49-F238E27FC236}">
                <a16:creationId xmlns:a16="http://schemas.microsoft.com/office/drawing/2014/main" id="{00FC9E89-6AA8-C82F-802C-191B3B88F0F9}"/>
              </a:ext>
            </a:extLst>
          </p:cNvPr>
          <p:cNvSpPr>
            <a:spLocks noGrp="1"/>
          </p:cNvSpPr>
          <p:nvPr>
            <p:ph type="body" sz="quarter" idx="18"/>
          </p:nvPr>
        </p:nvSpPr>
        <p:spPr/>
        <p:txBody>
          <a:bodyPr/>
          <a:lstStyle/>
          <a:p>
            <a:endParaRPr lang="en-GB"/>
          </a:p>
        </p:txBody>
      </p:sp>
      <p:sp>
        <p:nvSpPr>
          <p:cNvPr id="21" name="Espace réservé du texte 20">
            <a:extLst>
              <a:ext uri="{FF2B5EF4-FFF2-40B4-BE49-F238E27FC236}">
                <a16:creationId xmlns:a16="http://schemas.microsoft.com/office/drawing/2014/main" id="{6E59FB08-C600-87A0-0D0C-0A473A7B0A9F}"/>
              </a:ext>
            </a:extLst>
          </p:cNvPr>
          <p:cNvSpPr>
            <a:spLocks noGrp="1"/>
          </p:cNvSpPr>
          <p:nvPr>
            <p:ph type="body" sz="quarter" idx="17"/>
          </p:nvPr>
        </p:nvSpPr>
        <p:spPr/>
        <p:txBody>
          <a:bodyPr/>
          <a:lstStyle/>
          <a:p>
            <a:endParaRPr lang="en-GB"/>
          </a:p>
        </p:txBody>
      </p:sp>
      <p:sp>
        <p:nvSpPr>
          <p:cNvPr id="23" name="Espace réservé du texte 22">
            <a:extLst>
              <a:ext uri="{FF2B5EF4-FFF2-40B4-BE49-F238E27FC236}">
                <a16:creationId xmlns:a16="http://schemas.microsoft.com/office/drawing/2014/main" id="{43373029-1630-E84E-09BC-2F13D913BBC5}"/>
              </a:ext>
            </a:extLst>
          </p:cNvPr>
          <p:cNvSpPr>
            <a:spLocks noGrp="1"/>
          </p:cNvSpPr>
          <p:nvPr>
            <p:ph type="body" sz="quarter" idx="20"/>
          </p:nvPr>
        </p:nvSpPr>
        <p:spPr/>
        <p:txBody>
          <a:bodyPr/>
          <a:lstStyle/>
          <a:p>
            <a:endParaRPr lang="en-GB"/>
          </a:p>
        </p:txBody>
      </p:sp>
      <p:sp>
        <p:nvSpPr>
          <p:cNvPr id="25" name="Espace réservé du texte 24">
            <a:extLst>
              <a:ext uri="{FF2B5EF4-FFF2-40B4-BE49-F238E27FC236}">
                <a16:creationId xmlns:a16="http://schemas.microsoft.com/office/drawing/2014/main" id="{F7A7CCC7-40B7-6E90-0182-966F97D33987}"/>
              </a:ext>
            </a:extLst>
          </p:cNvPr>
          <p:cNvSpPr>
            <a:spLocks noGrp="1"/>
          </p:cNvSpPr>
          <p:nvPr>
            <p:ph type="body" sz="quarter" idx="19"/>
          </p:nvPr>
        </p:nvSpPr>
        <p:spPr/>
        <p:txBody>
          <a:bodyPr/>
          <a:lstStyle/>
          <a:p>
            <a:endParaRPr lang="en-GB"/>
          </a:p>
        </p:txBody>
      </p:sp>
    </p:spTree>
    <p:extLst>
      <p:ext uri="{BB962C8B-B14F-4D97-AF65-F5344CB8AC3E}">
        <p14:creationId xmlns:p14="http://schemas.microsoft.com/office/powerpoint/2010/main" val="64384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353F689-2E51-BF4F-AE47-7CEB7CC4C52A}"/>
              </a:ext>
            </a:extLst>
          </p:cNvPr>
          <p:cNvSpPr>
            <a:spLocks noGrp="1"/>
          </p:cNvSpPr>
          <p:nvPr>
            <p:ph type="title"/>
          </p:nvPr>
        </p:nvSpPr>
        <p:spPr>
          <a:xfrm>
            <a:off x="964023" y="879063"/>
            <a:ext cx="6115650" cy="610863"/>
          </a:xfrm>
        </p:spPr>
        <p:txBody>
          <a:bodyPr rtlCol="0">
            <a:normAutofit/>
          </a:bodyPr>
          <a:lstStyle/>
          <a:p>
            <a:pPr rtl="0"/>
            <a:r>
              <a:rPr lang="fr-FR" dirty="0"/>
              <a:t>Introduction à la POO</a:t>
            </a:r>
          </a:p>
        </p:txBody>
      </p:sp>
      <p:sp>
        <p:nvSpPr>
          <p:cNvPr id="7" name="Espace réservé du numéro de diapositive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fr-FR" smtClean="0"/>
              <a:pPr/>
              <a:t>3</a:t>
            </a:fld>
            <a:endParaRPr lang="fr-FR"/>
          </a:p>
        </p:txBody>
      </p:sp>
      <p:sp>
        <p:nvSpPr>
          <p:cNvPr id="6" name="Espace réservé du pied de page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rtlCol="0"/>
          <a:lstStyle/>
          <a:p>
            <a:r>
              <a:rPr lang="fr-FR" dirty="0"/>
              <a:t>REGUIEG Hicham</a:t>
            </a:r>
          </a:p>
        </p:txBody>
      </p:sp>
      <p:sp>
        <p:nvSpPr>
          <p:cNvPr id="5" name="Espace réservé de la date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fld id="{29E50CD6-4086-4F74-BE9D-7473625CEF13}" type="datetime4">
              <a:rPr lang="fr-FR" smtClean="0"/>
              <a:t>5 novembre 2023</a:t>
            </a:fld>
            <a:endParaRPr lang="fr-FR"/>
          </a:p>
        </p:txBody>
      </p:sp>
      <p:sp>
        <p:nvSpPr>
          <p:cNvPr id="4" name="Espace réservé du texte 3">
            <a:extLst>
              <a:ext uri="{FF2B5EF4-FFF2-40B4-BE49-F238E27FC236}">
                <a16:creationId xmlns:a16="http://schemas.microsoft.com/office/drawing/2014/main" id="{91F21F17-6F2D-6EF5-4BFA-57733DC9A84A}"/>
              </a:ext>
            </a:extLst>
          </p:cNvPr>
          <p:cNvSpPr>
            <a:spLocks noGrp="1"/>
          </p:cNvSpPr>
          <p:nvPr>
            <p:ph type="body" sz="quarter" idx="11"/>
          </p:nvPr>
        </p:nvSpPr>
        <p:spPr>
          <a:xfrm>
            <a:off x="2413543" y="2836990"/>
            <a:ext cx="4572001" cy="2148166"/>
          </a:xfrm>
        </p:spPr>
        <p:txBody>
          <a:bodyPr/>
          <a:lstStyle/>
          <a:p>
            <a:pPr marL="285750" indent="-285750">
              <a:buFont typeface="Arial" panose="020B0604020202020204" pitchFamily="34" charset="0"/>
              <a:buChar char="•"/>
            </a:pPr>
            <a:r>
              <a:rPr lang="fr-FR" sz="2000" b="1" dirty="0"/>
              <a:t>Pourquoi l’apprendre ?</a:t>
            </a:r>
          </a:p>
          <a:p>
            <a:pPr marL="285750" indent="-285750">
              <a:buFont typeface="Arial" panose="020B0604020202020204" pitchFamily="34" charset="0"/>
              <a:buChar char="•"/>
            </a:pPr>
            <a:endParaRPr lang="fr-FR" sz="2000" b="1" dirty="0"/>
          </a:p>
          <a:p>
            <a:pPr marL="285750" indent="-285750">
              <a:buFont typeface="Arial" panose="020B0604020202020204" pitchFamily="34" charset="0"/>
              <a:buChar char="•"/>
            </a:pPr>
            <a:r>
              <a:rPr lang="fr-FR" sz="2000" b="1" dirty="0"/>
              <a:t>Quels sont les principes ?</a:t>
            </a:r>
          </a:p>
          <a:p>
            <a:pPr marL="285750" indent="-285750">
              <a:buFont typeface="Arial" panose="020B0604020202020204" pitchFamily="34" charset="0"/>
              <a:buChar char="•"/>
            </a:pPr>
            <a:endParaRPr lang="fr-FR" sz="2000" b="1" dirty="0"/>
          </a:p>
          <a:p>
            <a:pPr marL="285750" indent="-285750">
              <a:buFont typeface="Arial" panose="020B0604020202020204" pitchFamily="34" charset="0"/>
              <a:buChar char="•"/>
            </a:pPr>
            <a:r>
              <a:rPr lang="fr-FR" sz="2000" b="1" dirty="0"/>
              <a:t>Est-ce que c’est compliqué ?</a:t>
            </a:r>
            <a:endParaRPr lang="en-GB" sz="2000" b="1" dirty="0"/>
          </a:p>
        </p:txBody>
      </p:sp>
      <p:pic>
        <p:nvPicPr>
          <p:cNvPr id="12" name="Image 11">
            <a:extLst>
              <a:ext uri="{FF2B5EF4-FFF2-40B4-BE49-F238E27FC236}">
                <a16:creationId xmlns:a16="http://schemas.microsoft.com/office/drawing/2014/main" id="{2ACD71AB-2A20-CA1E-DB54-5B03E2D90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896" y="1761565"/>
            <a:ext cx="2232767" cy="3922281"/>
          </a:xfrm>
          <a:prstGeom prst="rect">
            <a:avLst/>
          </a:prstGeom>
        </p:spPr>
      </p:pic>
    </p:spTree>
    <p:extLst>
      <p:ext uri="{BB962C8B-B14F-4D97-AF65-F5344CB8AC3E}">
        <p14:creationId xmlns:p14="http://schemas.microsoft.com/office/powerpoint/2010/main" val="39124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down)">
                                      <p:cBhvr>
                                        <p:cTn id="11" dur="500"/>
                                        <p:tgtEl>
                                          <p:spTgt spid="4">
                                            <p:txEl>
                                              <p:pRg st="2" end="2"/>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down)">
                                      <p:cBhvr>
                                        <p:cTn id="15" dur="500"/>
                                        <p:tgtEl>
                                          <p:spTgt spid="4">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353F689-2E51-BF4F-AE47-7CEB7CC4C52A}"/>
              </a:ext>
            </a:extLst>
          </p:cNvPr>
          <p:cNvSpPr>
            <a:spLocks noGrp="1"/>
          </p:cNvSpPr>
          <p:nvPr>
            <p:ph type="title"/>
          </p:nvPr>
        </p:nvSpPr>
        <p:spPr>
          <a:xfrm>
            <a:off x="964023" y="879063"/>
            <a:ext cx="6115650" cy="610863"/>
          </a:xfrm>
        </p:spPr>
        <p:txBody>
          <a:bodyPr rtlCol="0">
            <a:normAutofit/>
          </a:bodyPr>
          <a:lstStyle/>
          <a:p>
            <a:pPr rtl="0"/>
            <a:r>
              <a:rPr lang="fr-FR" dirty="0"/>
              <a:t>Introduction à la POO</a:t>
            </a:r>
          </a:p>
        </p:txBody>
      </p:sp>
      <p:sp>
        <p:nvSpPr>
          <p:cNvPr id="7" name="Espace réservé du numéro de diapositive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fr-FR" smtClean="0"/>
              <a:pPr rtl="0"/>
              <a:t>4</a:t>
            </a:fld>
            <a:endParaRPr lang="fr-FR"/>
          </a:p>
        </p:txBody>
      </p:sp>
      <p:sp>
        <p:nvSpPr>
          <p:cNvPr id="6" name="Espace réservé du pied de page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rtlCol="0"/>
          <a:lstStyle/>
          <a:p>
            <a:r>
              <a:rPr lang="fr-FR" dirty="0"/>
              <a:t>REGUIEG Hicham</a:t>
            </a:r>
          </a:p>
        </p:txBody>
      </p:sp>
      <p:sp>
        <p:nvSpPr>
          <p:cNvPr id="5" name="Espace réservé de la date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fld id="{29E50CD6-4086-4F74-BE9D-7473625CEF13}" type="datetime4">
              <a:rPr lang="fr-FR" smtClean="0"/>
              <a:t>5 novembre 2023</a:t>
            </a:fld>
            <a:endParaRPr lang="fr-FR"/>
          </a:p>
        </p:txBody>
      </p:sp>
      <p:sp>
        <p:nvSpPr>
          <p:cNvPr id="8" name="Text Placeholder 7">
            <a:extLst>
              <a:ext uri="{FF2B5EF4-FFF2-40B4-BE49-F238E27FC236}">
                <a16:creationId xmlns:a16="http://schemas.microsoft.com/office/drawing/2014/main" id="{55D66176-EA48-6349-6A00-9C6D25B3C516}"/>
              </a:ext>
            </a:extLst>
          </p:cNvPr>
          <p:cNvSpPr>
            <a:spLocks noGrp="1"/>
          </p:cNvSpPr>
          <p:nvPr>
            <p:ph type="body" sz="quarter" idx="11"/>
          </p:nvPr>
        </p:nvSpPr>
        <p:spPr>
          <a:xfrm>
            <a:off x="952499" y="2289362"/>
            <a:ext cx="10519065" cy="3252455"/>
          </a:xfrm>
        </p:spPr>
        <p:txBody>
          <a:bodyPr>
            <a:normAutofit fontScale="85000" lnSpcReduction="20000"/>
          </a:bodyPr>
          <a:lstStyle/>
          <a:p>
            <a:r>
              <a:rPr lang="fr-FR" sz="2800" dirty="0"/>
              <a:t>La programmation orienté objet un </a:t>
            </a:r>
            <a:r>
              <a:rPr lang="fr-FR" sz="2800" dirty="0">
                <a:solidFill>
                  <a:srgbClr val="7030A0"/>
                </a:solidFill>
              </a:rPr>
              <a:t>paradigme</a:t>
            </a:r>
            <a:r>
              <a:rPr lang="fr-FR" sz="2800" dirty="0"/>
              <a:t> de programmation</a:t>
            </a:r>
            <a:r>
              <a:rPr lang="en-GB" sz="2800" dirty="0"/>
              <a:t>.</a:t>
            </a:r>
          </a:p>
          <a:p>
            <a:endParaRPr lang="en-GB" sz="2800" dirty="0"/>
          </a:p>
          <a:p>
            <a:r>
              <a:rPr lang="fr-FR" sz="2800" dirty="0">
                <a:solidFill>
                  <a:srgbClr val="7030A0"/>
                </a:solidFill>
              </a:rPr>
              <a:t>Paradigme</a:t>
            </a:r>
            <a:r>
              <a:rPr lang="fr-FR" sz="2800" dirty="0"/>
              <a:t> =  - Une représentation du monde au sens large, </a:t>
            </a:r>
          </a:p>
          <a:p>
            <a:r>
              <a:rPr lang="fr-FR" sz="2800" dirty="0"/>
              <a:t>		   - </a:t>
            </a:r>
            <a:r>
              <a:rPr lang="fr-FR" sz="2800" dirty="0">
                <a:effectLst/>
                <a:latin typeface="Times New Roman" panose="02020603050405020304" pitchFamily="18" charset="0"/>
                <a:ea typeface="Calibri" panose="020F0502020204030204" pitchFamily="34" charset="0"/>
              </a:rPr>
              <a:t>C’une manière de voir les choses,</a:t>
            </a:r>
          </a:p>
          <a:p>
            <a:r>
              <a:rPr lang="fr-FR" sz="2800" dirty="0">
                <a:latin typeface="Times New Roman" panose="02020603050405020304" pitchFamily="18" charset="0"/>
              </a:rPr>
              <a:t>		   - </a:t>
            </a:r>
            <a:r>
              <a:rPr lang="fr-FR" sz="2800" dirty="0">
                <a:effectLst/>
                <a:latin typeface="Times New Roman" panose="02020603050405020304" pitchFamily="18" charset="0"/>
                <a:ea typeface="Calibri" panose="020F0502020204030204" pitchFamily="34" charset="0"/>
              </a:rPr>
              <a:t>Un modèle avec lequel on interprète les observations.</a:t>
            </a:r>
          </a:p>
          <a:p>
            <a:r>
              <a:rPr lang="fr-FR" sz="2800" dirty="0">
                <a:latin typeface="Times New Roman" panose="02020603050405020304" pitchFamily="18" charset="0"/>
              </a:rPr>
              <a:t>	</a:t>
            </a:r>
          </a:p>
          <a:p>
            <a:r>
              <a:rPr lang="fr-FR" sz="2800" u="sng" dirty="0">
                <a:latin typeface="Times New Roman" panose="02020603050405020304" pitchFamily="18" charset="0"/>
              </a:rPr>
              <a:t>Exemple</a:t>
            </a:r>
            <a:r>
              <a:rPr lang="fr-FR" sz="2800" dirty="0">
                <a:latin typeface="Times New Roman" panose="02020603050405020304" pitchFamily="18" charset="0"/>
              </a:rPr>
              <a:t> :  </a:t>
            </a:r>
            <a:r>
              <a:rPr lang="fr-FR" sz="2800" dirty="0">
                <a:latin typeface="Times New Roman" panose="02020603050405020304" pitchFamily="18" charset="0"/>
                <a:cs typeface="Times New Roman" panose="02020603050405020304" pitchFamily="18" charset="0"/>
              </a:rPr>
              <a:t>les temps anciens </a:t>
            </a:r>
            <a:r>
              <a:rPr lang="fr-FR" sz="2800" dirty="0">
                <a:solidFill>
                  <a:srgbClr val="7030A0"/>
                </a:solidFill>
                <a:latin typeface="Times New Roman" panose="02020603050405020304" pitchFamily="18" charset="0"/>
                <a:cs typeface="Times New Roman" panose="02020603050405020304" pitchFamily="18" charset="0"/>
              </a:rPr>
              <a:t>pensent</a:t>
            </a:r>
            <a:r>
              <a:rPr lang="fr-FR" sz="2800" dirty="0">
                <a:latin typeface="Times New Roman" panose="02020603050405020304" pitchFamily="18" charset="0"/>
                <a:cs typeface="Times New Roman" panose="02020603050405020304" pitchFamily="18" charset="0"/>
              </a:rPr>
              <a:t> que la terre est plate</a:t>
            </a:r>
          </a:p>
          <a:p>
            <a:r>
              <a:rPr lang="fr-FR" sz="2800" dirty="0">
                <a:latin typeface="Times New Roman" panose="02020603050405020304" pitchFamily="18" charset="0"/>
                <a:cs typeface="Times New Roman" panose="02020603050405020304" pitchFamily="18" charset="0"/>
              </a:rPr>
              <a:t>	      le concept de la terre ronde est un autre paradigme actuel</a:t>
            </a:r>
          </a:p>
        </p:txBody>
      </p:sp>
    </p:spTree>
    <p:extLst>
      <p:ext uri="{BB962C8B-B14F-4D97-AF65-F5344CB8AC3E}">
        <p14:creationId xmlns:p14="http://schemas.microsoft.com/office/powerpoint/2010/main" val="1326019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353F689-2E51-BF4F-AE47-7CEB7CC4C52A}"/>
              </a:ext>
            </a:extLst>
          </p:cNvPr>
          <p:cNvSpPr>
            <a:spLocks noGrp="1"/>
          </p:cNvSpPr>
          <p:nvPr>
            <p:ph type="title"/>
          </p:nvPr>
        </p:nvSpPr>
        <p:spPr>
          <a:xfrm>
            <a:off x="952499" y="278129"/>
            <a:ext cx="6115650" cy="610863"/>
          </a:xfrm>
        </p:spPr>
        <p:txBody>
          <a:bodyPr rtlCol="0">
            <a:normAutofit fontScale="90000"/>
          </a:bodyPr>
          <a:lstStyle/>
          <a:p>
            <a:pPr rtl="0"/>
            <a:r>
              <a:rPr lang="fr-FR" dirty="0"/>
              <a:t>Introduction à la POO </a:t>
            </a:r>
            <a:r>
              <a:rPr lang="fr-FR" sz="2700" dirty="0"/>
              <a:t>(suite)</a:t>
            </a:r>
            <a:endParaRPr lang="fr-FR" dirty="0"/>
          </a:p>
        </p:txBody>
      </p:sp>
      <p:sp>
        <p:nvSpPr>
          <p:cNvPr id="7" name="Espace réservé du numéro de diapositive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fr-FR" smtClean="0"/>
              <a:pPr rtl="0"/>
              <a:t>5</a:t>
            </a:fld>
            <a:endParaRPr lang="fr-FR"/>
          </a:p>
        </p:txBody>
      </p:sp>
      <p:sp>
        <p:nvSpPr>
          <p:cNvPr id="6" name="Espace réservé du pied de page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rtlCol="0"/>
          <a:lstStyle/>
          <a:p>
            <a:r>
              <a:rPr lang="fr-FR" dirty="0"/>
              <a:t>REGUIEG Hicham</a:t>
            </a:r>
          </a:p>
        </p:txBody>
      </p:sp>
      <p:sp>
        <p:nvSpPr>
          <p:cNvPr id="5" name="Espace réservé de la date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fld id="{29E50CD6-4086-4F74-BE9D-7473625CEF13}" type="datetime4">
              <a:rPr lang="fr-FR" smtClean="0"/>
              <a:t>5 novembre 2023</a:t>
            </a:fld>
            <a:endParaRPr lang="fr-FR"/>
          </a:p>
        </p:txBody>
      </p:sp>
      <p:sp>
        <p:nvSpPr>
          <p:cNvPr id="8" name="Text Placeholder 7">
            <a:extLst>
              <a:ext uri="{FF2B5EF4-FFF2-40B4-BE49-F238E27FC236}">
                <a16:creationId xmlns:a16="http://schemas.microsoft.com/office/drawing/2014/main" id="{55D66176-EA48-6349-6A00-9C6D25B3C516}"/>
              </a:ext>
            </a:extLst>
          </p:cNvPr>
          <p:cNvSpPr>
            <a:spLocks noGrp="1"/>
          </p:cNvSpPr>
          <p:nvPr>
            <p:ph type="body" sz="quarter" idx="11"/>
          </p:nvPr>
        </p:nvSpPr>
        <p:spPr>
          <a:xfrm>
            <a:off x="952499" y="1155506"/>
            <a:ext cx="10519065" cy="3252455"/>
          </a:xfrm>
        </p:spPr>
        <p:txBody>
          <a:bodyPr>
            <a:normAutofit lnSpcReduction="10000"/>
          </a:bodyPr>
          <a:lstStyle/>
          <a:p>
            <a:r>
              <a:rPr lang="fr-FR" sz="3600" dirty="0"/>
              <a:t>Paradigme de programmation : </a:t>
            </a:r>
          </a:p>
          <a:p>
            <a:endParaRPr lang="fr-FR" sz="3600" dirty="0"/>
          </a:p>
          <a:p>
            <a:endParaRPr lang="fr-FR" sz="3600" dirty="0"/>
          </a:p>
          <a:p>
            <a:pPr marL="1143000" lvl="1" indent="-457200"/>
            <a:r>
              <a:rPr lang="fr-FR" sz="3200" dirty="0"/>
              <a:t>Une </a:t>
            </a:r>
            <a:r>
              <a:rPr lang="fr-FR" sz="3200" dirty="0">
                <a:solidFill>
                  <a:srgbClr val="7030A0"/>
                </a:solidFill>
              </a:rPr>
              <a:t>façon de concevoir </a:t>
            </a:r>
            <a:r>
              <a:rPr lang="fr-FR" sz="3200" dirty="0"/>
              <a:t>un programme informatique,</a:t>
            </a:r>
          </a:p>
          <a:p>
            <a:pPr lvl="1" indent="0">
              <a:buNone/>
            </a:pPr>
            <a:endParaRPr lang="fr-FR" sz="3200" dirty="0"/>
          </a:p>
          <a:p>
            <a:pPr marL="1143000" lvl="1" indent="-457200"/>
            <a:r>
              <a:rPr lang="fr-FR" sz="3200" dirty="0"/>
              <a:t>Un moyen de </a:t>
            </a:r>
            <a:r>
              <a:rPr lang="fr-FR" sz="3200" dirty="0">
                <a:solidFill>
                  <a:srgbClr val="7030A0"/>
                </a:solidFill>
              </a:rPr>
              <a:t>formuler le problème </a:t>
            </a:r>
            <a:r>
              <a:rPr lang="fr-FR" sz="3200" dirty="0"/>
              <a:t>dans un code.</a:t>
            </a:r>
            <a:endParaRPr lang="fr-FR" sz="5200" dirty="0"/>
          </a:p>
          <a:p>
            <a:endParaRPr lang="fr-FR" sz="2800" dirty="0"/>
          </a:p>
          <a:p>
            <a:pPr marL="457200" indent="-457200"/>
            <a:endParaRPr lang="en-GB" sz="2400" dirty="0"/>
          </a:p>
          <a:p>
            <a:endParaRPr lang="en-GB" sz="2800" dirty="0"/>
          </a:p>
          <a:p>
            <a:endParaRPr lang="fr-FR" sz="2800" dirty="0"/>
          </a:p>
        </p:txBody>
      </p:sp>
    </p:spTree>
    <p:extLst>
      <p:ext uri="{BB962C8B-B14F-4D97-AF65-F5344CB8AC3E}">
        <p14:creationId xmlns:p14="http://schemas.microsoft.com/office/powerpoint/2010/main" val="3936771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353F689-2E51-BF4F-AE47-7CEB7CC4C52A}"/>
              </a:ext>
            </a:extLst>
          </p:cNvPr>
          <p:cNvSpPr>
            <a:spLocks noGrp="1"/>
          </p:cNvSpPr>
          <p:nvPr>
            <p:ph type="title"/>
          </p:nvPr>
        </p:nvSpPr>
        <p:spPr>
          <a:xfrm>
            <a:off x="952500" y="278129"/>
            <a:ext cx="6115650" cy="610863"/>
          </a:xfrm>
        </p:spPr>
        <p:txBody>
          <a:bodyPr rtlCol="0">
            <a:normAutofit fontScale="90000"/>
          </a:bodyPr>
          <a:lstStyle/>
          <a:p>
            <a:pPr rtl="0"/>
            <a:r>
              <a:rPr lang="fr-FR" dirty="0"/>
              <a:t>Introduction à la POO </a:t>
            </a:r>
            <a:r>
              <a:rPr lang="fr-FR" sz="2700" dirty="0"/>
              <a:t>(suite)</a:t>
            </a:r>
            <a:endParaRPr lang="fr-FR" dirty="0"/>
          </a:p>
        </p:txBody>
      </p:sp>
      <p:sp>
        <p:nvSpPr>
          <p:cNvPr id="7" name="Espace réservé du numéro de diapositive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fr-FR" smtClean="0"/>
              <a:pPr rtl="0"/>
              <a:t>6</a:t>
            </a:fld>
            <a:endParaRPr lang="fr-FR"/>
          </a:p>
        </p:txBody>
      </p:sp>
      <p:sp>
        <p:nvSpPr>
          <p:cNvPr id="6" name="Espace réservé du pied de page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rtlCol="0"/>
          <a:lstStyle/>
          <a:p>
            <a:r>
              <a:rPr lang="fr-FR" dirty="0"/>
              <a:t>REGUIEG Hicham</a:t>
            </a:r>
          </a:p>
        </p:txBody>
      </p:sp>
      <p:grpSp>
        <p:nvGrpSpPr>
          <p:cNvPr id="14" name="Group 13">
            <a:extLst>
              <a:ext uri="{FF2B5EF4-FFF2-40B4-BE49-F238E27FC236}">
                <a16:creationId xmlns:a16="http://schemas.microsoft.com/office/drawing/2014/main" id="{24E13FD7-953C-3DD5-4EC5-2F4137BCBAFD}"/>
              </a:ext>
            </a:extLst>
          </p:cNvPr>
          <p:cNvGrpSpPr/>
          <p:nvPr/>
        </p:nvGrpSpPr>
        <p:grpSpPr>
          <a:xfrm>
            <a:off x="2356398" y="2101041"/>
            <a:ext cx="4233633" cy="4107353"/>
            <a:chOff x="8357700" y="1643191"/>
            <a:chExt cx="4233633" cy="4447092"/>
          </a:xfrm>
        </p:grpSpPr>
        <p:pic>
          <p:nvPicPr>
            <p:cNvPr id="4" name="Picture 3">
              <a:extLst>
                <a:ext uri="{FF2B5EF4-FFF2-40B4-BE49-F238E27FC236}">
                  <a16:creationId xmlns:a16="http://schemas.microsoft.com/office/drawing/2014/main" id="{410408E5-3ABC-6088-0D00-7A5E9D07C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7700" y="1643191"/>
              <a:ext cx="4233633" cy="4447092"/>
            </a:xfrm>
            <a:prstGeom prst="rect">
              <a:avLst/>
            </a:prstGeom>
          </p:spPr>
        </p:pic>
        <p:sp>
          <p:nvSpPr>
            <p:cNvPr id="9" name="TextBox 8">
              <a:extLst>
                <a:ext uri="{FF2B5EF4-FFF2-40B4-BE49-F238E27FC236}">
                  <a16:creationId xmlns:a16="http://schemas.microsoft.com/office/drawing/2014/main" id="{787B7D47-45C1-2A2B-404C-BA7B34B3CCDF}"/>
                </a:ext>
              </a:extLst>
            </p:cNvPr>
            <p:cNvSpPr txBox="1"/>
            <p:nvPr/>
          </p:nvSpPr>
          <p:spPr>
            <a:xfrm>
              <a:off x="9310620" y="2229034"/>
              <a:ext cx="2168652" cy="1200329"/>
            </a:xfrm>
            <a:prstGeom prst="rect">
              <a:avLst/>
            </a:prstGeom>
            <a:noFill/>
          </p:spPr>
          <p:txBody>
            <a:bodyPr wrap="square" rtlCol="0">
              <a:spAutoFit/>
            </a:bodyPr>
            <a:lstStyle/>
            <a:p>
              <a:pPr algn="ctr"/>
              <a:r>
                <a:rPr lang="fr-FR" sz="3600" b="1" dirty="0">
                  <a:solidFill>
                    <a:schemeClr val="bg1"/>
                  </a:solidFill>
                  <a:latin typeface="Bahnschrift Condensed" panose="020B0502040204020203" pitchFamily="34" charset="0"/>
                </a:rPr>
                <a:t>Mon code est </a:t>
              </a:r>
            </a:p>
            <a:p>
              <a:pPr algn="ctr"/>
              <a:r>
                <a:rPr lang="fr-FR" sz="3600" b="1" dirty="0">
                  <a:solidFill>
                    <a:schemeClr val="bg1"/>
                  </a:solidFill>
                  <a:latin typeface="Bahnschrift Condensed" panose="020B0502040204020203" pitchFamily="34" charset="0"/>
                </a:rPr>
                <a:t>une fonction</a:t>
              </a:r>
              <a:endParaRPr lang="en-GB" sz="3600" b="1" dirty="0">
                <a:solidFill>
                  <a:schemeClr val="bg1"/>
                </a:solidFill>
                <a:latin typeface="Bahnschrift Condensed" panose="020B0502040204020203" pitchFamily="34" charset="0"/>
              </a:endParaRPr>
            </a:p>
          </p:txBody>
        </p:sp>
      </p:grpSp>
      <p:sp>
        <p:nvSpPr>
          <p:cNvPr id="5" name="Espace réservé de la date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fld id="{29E50CD6-4086-4F74-BE9D-7473625CEF13}" type="datetime4">
              <a:rPr lang="fr-FR" smtClean="0"/>
              <a:t>5 novembre 2023</a:t>
            </a:fld>
            <a:endParaRPr lang="fr-FR"/>
          </a:p>
        </p:txBody>
      </p:sp>
      <p:sp>
        <p:nvSpPr>
          <p:cNvPr id="8" name="Text Placeholder 7">
            <a:extLst>
              <a:ext uri="{FF2B5EF4-FFF2-40B4-BE49-F238E27FC236}">
                <a16:creationId xmlns:a16="http://schemas.microsoft.com/office/drawing/2014/main" id="{55D66176-EA48-6349-6A00-9C6D25B3C516}"/>
              </a:ext>
            </a:extLst>
          </p:cNvPr>
          <p:cNvSpPr>
            <a:spLocks noGrp="1"/>
          </p:cNvSpPr>
          <p:nvPr>
            <p:ph type="body" sz="quarter" idx="11"/>
          </p:nvPr>
        </p:nvSpPr>
        <p:spPr>
          <a:xfrm>
            <a:off x="959264" y="1102886"/>
            <a:ext cx="6127174" cy="610863"/>
          </a:xfrm>
        </p:spPr>
        <p:txBody>
          <a:bodyPr>
            <a:normAutofit/>
          </a:bodyPr>
          <a:lstStyle/>
          <a:p>
            <a:r>
              <a:rPr lang="fr-FR" sz="3600" dirty="0"/>
              <a:t>Paradigme de programmation : </a:t>
            </a:r>
            <a:endParaRPr lang="fr-FR" sz="2800" dirty="0"/>
          </a:p>
        </p:txBody>
      </p:sp>
      <p:grpSp>
        <p:nvGrpSpPr>
          <p:cNvPr id="16" name="Group 15">
            <a:extLst>
              <a:ext uri="{FF2B5EF4-FFF2-40B4-BE49-F238E27FC236}">
                <a16:creationId xmlns:a16="http://schemas.microsoft.com/office/drawing/2014/main" id="{02FDDAB9-E299-5E8E-2458-53AB870FF3E9}"/>
              </a:ext>
            </a:extLst>
          </p:cNvPr>
          <p:cNvGrpSpPr/>
          <p:nvPr/>
        </p:nvGrpSpPr>
        <p:grpSpPr>
          <a:xfrm>
            <a:off x="7718786" y="2101041"/>
            <a:ext cx="3935578" cy="3861786"/>
            <a:chOff x="7718786" y="2101041"/>
            <a:chExt cx="3935578" cy="3861786"/>
          </a:xfrm>
        </p:grpSpPr>
        <p:pic>
          <p:nvPicPr>
            <p:cNvPr id="13" name="Picture 12">
              <a:extLst>
                <a:ext uri="{FF2B5EF4-FFF2-40B4-BE49-F238E27FC236}">
                  <a16:creationId xmlns:a16="http://schemas.microsoft.com/office/drawing/2014/main" id="{16BA3F09-B198-085A-765D-97E715EB1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8786" y="2101041"/>
              <a:ext cx="3935578" cy="3861786"/>
            </a:xfrm>
            <a:prstGeom prst="rect">
              <a:avLst/>
            </a:prstGeom>
          </p:spPr>
        </p:pic>
        <p:sp>
          <p:nvSpPr>
            <p:cNvPr id="15" name="TextBox 14">
              <a:extLst>
                <a:ext uri="{FF2B5EF4-FFF2-40B4-BE49-F238E27FC236}">
                  <a16:creationId xmlns:a16="http://schemas.microsoft.com/office/drawing/2014/main" id="{A5889566-FA84-2FD3-865D-778E5DA3A264}"/>
                </a:ext>
              </a:extLst>
            </p:cNvPr>
            <p:cNvSpPr txBox="1"/>
            <p:nvPr/>
          </p:nvSpPr>
          <p:spPr>
            <a:xfrm>
              <a:off x="8752875" y="2404554"/>
              <a:ext cx="2168652" cy="1200329"/>
            </a:xfrm>
            <a:prstGeom prst="rect">
              <a:avLst/>
            </a:prstGeom>
            <a:noFill/>
          </p:spPr>
          <p:txBody>
            <a:bodyPr wrap="square" rtlCol="0">
              <a:spAutoFit/>
            </a:bodyPr>
            <a:lstStyle/>
            <a:p>
              <a:pPr algn="ctr"/>
              <a:r>
                <a:rPr lang="fr-FR" sz="3600" b="1" dirty="0">
                  <a:solidFill>
                    <a:schemeClr val="bg1"/>
                  </a:solidFill>
                  <a:latin typeface="Bahnschrift Condensed" panose="020B0502040204020203" pitchFamily="34" charset="0"/>
                </a:rPr>
                <a:t>Tout est objet</a:t>
              </a:r>
              <a:endParaRPr lang="en-GB" sz="3600" b="1" dirty="0">
                <a:solidFill>
                  <a:schemeClr val="bg1"/>
                </a:solidFill>
                <a:latin typeface="Bahnschrift Condensed" panose="020B0502040204020203" pitchFamily="34" charset="0"/>
              </a:endParaRPr>
            </a:p>
          </p:txBody>
        </p:sp>
      </p:grpSp>
    </p:spTree>
    <p:extLst>
      <p:ext uri="{BB962C8B-B14F-4D97-AF65-F5344CB8AC3E}">
        <p14:creationId xmlns:p14="http://schemas.microsoft.com/office/powerpoint/2010/main" val="13166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353F689-2E51-BF4F-AE47-7CEB7CC4C52A}"/>
              </a:ext>
            </a:extLst>
          </p:cNvPr>
          <p:cNvSpPr>
            <a:spLocks noGrp="1"/>
          </p:cNvSpPr>
          <p:nvPr>
            <p:ph type="title"/>
          </p:nvPr>
        </p:nvSpPr>
        <p:spPr>
          <a:xfrm>
            <a:off x="952500" y="278129"/>
            <a:ext cx="6115650" cy="610863"/>
          </a:xfrm>
        </p:spPr>
        <p:txBody>
          <a:bodyPr rtlCol="0">
            <a:normAutofit fontScale="90000"/>
          </a:bodyPr>
          <a:lstStyle/>
          <a:p>
            <a:pPr rtl="0"/>
            <a:r>
              <a:rPr lang="fr-FR" dirty="0"/>
              <a:t>Introduction à la POO </a:t>
            </a:r>
            <a:r>
              <a:rPr lang="fr-FR" sz="2700" dirty="0"/>
              <a:t>(suite)</a:t>
            </a:r>
            <a:endParaRPr lang="fr-FR" dirty="0"/>
          </a:p>
        </p:txBody>
      </p:sp>
      <p:sp>
        <p:nvSpPr>
          <p:cNvPr id="7" name="Espace réservé du numéro de diapositive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fr-FR" smtClean="0"/>
              <a:pPr rtl="0"/>
              <a:t>7</a:t>
            </a:fld>
            <a:endParaRPr lang="fr-FR"/>
          </a:p>
        </p:txBody>
      </p:sp>
      <p:sp>
        <p:nvSpPr>
          <p:cNvPr id="6" name="Espace réservé du pied de page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rtlCol="0"/>
          <a:lstStyle/>
          <a:p>
            <a:r>
              <a:rPr lang="fr-FR" dirty="0"/>
              <a:t>REGUIEG Hicham</a:t>
            </a:r>
          </a:p>
        </p:txBody>
      </p:sp>
      <p:sp>
        <p:nvSpPr>
          <p:cNvPr id="5" name="Espace réservé de la date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fld id="{29E50CD6-4086-4F74-BE9D-7473625CEF13}" type="datetime4">
              <a:rPr lang="fr-FR" smtClean="0"/>
              <a:t>5 novembre 2023</a:t>
            </a:fld>
            <a:endParaRPr lang="fr-FR"/>
          </a:p>
        </p:txBody>
      </p:sp>
      <p:sp>
        <p:nvSpPr>
          <p:cNvPr id="8" name="Text Placeholder 7">
            <a:extLst>
              <a:ext uri="{FF2B5EF4-FFF2-40B4-BE49-F238E27FC236}">
                <a16:creationId xmlns:a16="http://schemas.microsoft.com/office/drawing/2014/main" id="{55D66176-EA48-6349-6A00-9C6D25B3C516}"/>
              </a:ext>
            </a:extLst>
          </p:cNvPr>
          <p:cNvSpPr>
            <a:spLocks noGrp="1"/>
          </p:cNvSpPr>
          <p:nvPr>
            <p:ph type="body" sz="quarter" idx="11"/>
          </p:nvPr>
        </p:nvSpPr>
        <p:spPr>
          <a:xfrm>
            <a:off x="952500" y="1100643"/>
            <a:ext cx="6127174" cy="610863"/>
          </a:xfrm>
        </p:spPr>
        <p:txBody>
          <a:bodyPr>
            <a:normAutofit/>
          </a:bodyPr>
          <a:lstStyle/>
          <a:p>
            <a:r>
              <a:rPr lang="fr-FR" sz="3600" dirty="0"/>
              <a:t>Paradigmes courants </a:t>
            </a:r>
          </a:p>
          <a:p>
            <a:endParaRPr lang="fr-FR" sz="3600" dirty="0"/>
          </a:p>
          <a:p>
            <a:pPr lvl="1" indent="0">
              <a:buNone/>
            </a:pPr>
            <a:endParaRPr lang="fr-FR" sz="5200" dirty="0"/>
          </a:p>
          <a:p>
            <a:endParaRPr lang="fr-FR" sz="2800" dirty="0"/>
          </a:p>
          <a:p>
            <a:pPr marL="457200" indent="-457200"/>
            <a:endParaRPr lang="en-GB" sz="2400" dirty="0"/>
          </a:p>
          <a:p>
            <a:endParaRPr lang="en-GB" sz="2800" dirty="0"/>
          </a:p>
          <a:p>
            <a:endParaRPr lang="fr-FR" sz="2800" dirty="0"/>
          </a:p>
        </p:txBody>
      </p:sp>
      <p:sp>
        <p:nvSpPr>
          <p:cNvPr id="2" name="Rectangle: Rounded Corners 1">
            <a:extLst>
              <a:ext uri="{FF2B5EF4-FFF2-40B4-BE49-F238E27FC236}">
                <a16:creationId xmlns:a16="http://schemas.microsoft.com/office/drawing/2014/main" id="{2795BD76-66C7-036B-2C86-D33CEB0E47D5}"/>
              </a:ext>
            </a:extLst>
          </p:cNvPr>
          <p:cNvSpPr/>
          <p:nvPr/>
        </p:nvSpPr>
        <p:spPr>
          <a:xfrm>
            <a:off x="569214" y="2615184"/>
            <a:ext cx="3333750" cy="1865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Procédural</a:t>
            </a:r>
            <a:endParaRPr lang="en-GB" dirty="0">
              <a:solidFill>
                <a:schemeClr val="bg1"/>
              </a:solidFill>
            </a:endParaRPr>
          </a:p>
        </p:txBody>
      </p:sp>
      <p:sp>
        <p:nvSpPr>
          <p:cNvPr id="10" name="Rectangle: Rounded Corners 9">
            <a:extLst>
              <a:ext uri="{FF2B5EF4-FFF2-40B4-BE49-F238E27FC236}">
                <a16:creationId xmlns:a16="http://schemas.microsoft.com/office/drawing/2014/main" id="{FC5AF496-2E8A-7CD0-E35D-22C6D201D91A}"/>
              </a:ext>
            </a:extLst>
          </p:cNvPr>
          <p:cNvSpPr/>
          <p:nvPr/>
        </p:nvSpPr>
        <p:spPr>
          <a:xfrm>
            <a:off x="4598670" y="2615184"/>
            <a:ext cx="3333750" cy="1865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Orienté Objet</a:t>
            </a:r>
            <a:endParaRPr lang="en-GB" sz="4000" dirty="0">
              <a:solidFill>
                <a:schemeClr val="bg1"/>
              </a:solidFill>
            </a:endParaRPr>
          </a:p>
        </p:txBody>
      </p:sp>
      <p:sp>
        <p:nvSpPr>
          <p:cNvPr id="11" name="Rectangle: Rounded Corners 10">
            <a:extLst>
              <a:ext uri="{FF2B5EF4-FFF2-40B4-BE49-F238E27FC236}">
                <a16:creationId xmlns:a16="http://schemas.microsoft.com/office/drawing/2014/main" id="{0CD1050A-2694-0CEC-C4E4-E6ECC618967E}"/>
              </a:ext>
            </a:extLst>
          </p:cNvPr>
          <p:cNvSpPr/>
          <p:nvPr/>
        </p:nvSpPr>
        <p:spPr>
          <a:xfrm>
            <a:off x="8628126" y="2615184"/>
            <a:ext cx="3333750" cy="1865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Fonctionnel</a:t>
            </a:r>
            <a:endParaRPr lang="en-GB" dirty="0">
              <a:solidFill>
                <a:schemeClr val="bg1"/>
              </a:solidFill>
            </a:endParaRPr>
          </a:p>
        </p:txBody>
      </p:sp>
      <p:sp>
        <p:nvSpPr>
          <p:cNvPr id="12" name="Explosion: 8 Points 11">
            <a:extLst>
              <a:ext uri="{FF2B5EF4-FFF2-40B4-BE49-F238E27FC236}">
                <a16:creationId xmlns:a16="http://schemas.microsoft.com/office/drawing/2014/main" id="{B46F1274-7016-F4C4-F23A-7140A4CA9194}"/>
              </a:ext>
            </a:extLst>
          </p:cNvPr>
          <p:cNvSpPr/>
          <p:nvPr/>
        </p:nvSpPr>
        <p:spPr>
          <a:xfrm>
            <a:off x="230124" y="2304654"/>
            <a:ext cx="885444" cy="830319"/>
          </a:xfrm>
          <a:prstGeom prst="irregularSeal1">
            <a:avLst/>
          </a:prstGeom>
          <a:solidFill>
            <a:srgbClr val="FFFF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2400" b="1" dirty="0">
                <a:solidFill>
                  <a:schemeClr val="bg1"/>
                </a:solidFill>
              </a:rPr>
              <a:t>1</a:t>
            </a:r>
            <a:endParaRPr lang="en-GB" b="1" dirty="0">
              <a:solidFill>
                <a:schemeClr val="bg1"/>
              </a:solidFill>
            </a:endParaRPr>
          </a:p>
        </p:txBody>
      </p:sp>
      <p:sp>
        <p:nvSpPr>
          <p:cNvPr id="17" name="Explosion: 8 Points 16">
            <a:extLst>
              <a:ext uri="{FF2B5EF4-FFF2-40B4-BE49-F238E27FC236}">
                <a16:creationId xmlns:a16="http://schemas.microsoft.com/office/drawing/2014/main" id="{DC0CEAFC-7703-8106-A50C-8E1E2DA4D7B1}"/>
              </a:ext>
            </a:extLst>
          </p:cNvPr>
          <p:cNvSpPr/>
          <p:nvPr/>
        </p:nvSpPr>
        <p:spPr>
          <a:xfrm>
            <a:off x="4240530" y="2304655"/>
            <a:ext cx="885444" cy="830319"/>
          </a:xfrm>
          <a:prstGeom prst="irregularSeal1">
            <a:avLst/>
          </a:prstGeom>
          <a:solidFill>
            <a:srgbClr val="FFFF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2400" b="1" dirty="0">
                <a:solidFill>
                  <a:schemeClr val="bg1"/>
                </a:solidFill>
              </a:rPr>
              <a:t>2</a:t>
            </a:r>
            <a:endParaRPr lang="en-GB" b="1" dirty="0">
              <a:solidFill>
                <a:schemeClr val="bg1"/>
              </a:solidFill>
            </a:endParaRPr>
          </a:p>
        </p:txBody>
      </p:sp>
    </p:spTree>
    <p:extLst>
      <p:ext uri="{BB962C8B-B14F-4D97-AF65-F5344CB8AC3E}">
        <p14:creationId xmlns:p14="http://schemas.microsoft.com/office/powerpoint/2010/main" val="271107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353F689-2E51-BF4F-AE47-7CEB7CC4C52A}"/>
              </a:ext>
            </a:extLst>
          </p:cNvPr>
          <p:cNvSpPr>
            <a:spLocks noGrp="1"/>
          </p:cNvSpPr>
          <p:nvPr>
            <p:ph type="title"/>
          </p:nvPr>
        </p:nvSpPr>
        <p:spPr>
          <a:xfrm>
            <a:off x="952500" y="278129"/>
            <a:ext cx="6115650" cy="610863"/>
          </a:xfrm>
        </p:spPr>
        <p:txBody>
          <a:bodyPr rtlCol="0">
            <a:normAutofit fontScale="90000"/>
          </a:bodyPr>
          <a:lstStyle/>
          <a:p>
            <a:pPr rtl="0"/>
            <a:r>
              <a:rPr lang="fr-FR" dirty="0"/>
              <a:t>Introduction à la POO </a:t>
            </a:r>
            <a:r>
              <a:rPr lang="fr-FR" sz="2700" dirty="0"/>
              <a:t>(suite)</a:t>
            </a:r>
            <a:endParaRPr lang="fr-FR" dirty="0"/>
          </a:p>
        </p:txBody>
      </p:sp>
      <p:sp>
        <p:nvSpPr>
          <p:cNvPr id="7" name="Espace réservé du numéro de diapositive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fr-FR" smtClean="0"/>
              <a:pPr rtl="0"/>
              <a:t>8</a:t>
            </a:fld>
            <a:endParaRPr lang="fr-FR"/>
          </a:p>
        </p:txBody>
      </p:sp>
      <p:sp>
        <p:nvSpPr>
          <p:cNvPr id="6" name="Espace réservé du pied de page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rtlCol="0"/>
          <a:lstStyle/>
          <a:p>
            <a:r>
              <a:rPr lang="fr-FR" dirty="0"/>
              <a:t>REGUIEG Hicham</a:t>
            </a:r>
          </a:p>
        </p:txBody>
      </p:sp>
      <p:sp>
        <p:nvSpPr>
          <p:cNvPr id="5" name="Espace réservé de la date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fld id="{29E50CD6-4086-4F74-BE9D-7473625CEF13}" type="datetime4">
              <a:rPr lang="fr-FR" smtClean="0"/>
              <a:t>5 novembre 2023</a:t>
            </a:fld>
            <a:endParaRPr lang="fr-FR"/>
          </a:p>
        </p:txBody>
      </p:sp>
      <p:sp>
        <p:nvSpPr>
          <p:cNvPr id="8" name="Text Placeholder 7">
            <a:extLst>
              <a:ext uri="{FF2B5EF4-FFF2-40B4-BE49-F238E27FC236}">
                <a16:creationId xmlns:a16="http://schemas.microsoft.com/office/drawing/2014/main" id="{55D66176-EA48-6349-6A00-9C6D25B3C516}"/>
              </a:ext>
            </a:extLst>
          </p:cNvPr>
          <p:cNvSpPr>
            <a:spLocks noGrp="1"/>
          </p:cNvSpPr>
          <p:nvPr>
            <p:ph type="body" sz="quarter" idx="11"/>
          </p:nvPr>
        </p:nvSpPr>
        <p:spPr>
          <a:xfrm>
            <a:off x="4242054" y="1546884"/>
            <a:ext cx="7949946" cy="3390337"/>
          </a:xfrm>
        </p:spPr>
        <p:txBody>
          <a:bodyPr>
            <a:normAutofit lnSpcReduction="10000"/>
          </a:bodyPr>
          <a:lstStyle/>
          <a:p>
            <a:pPr marL="457200" indent="-457200">
              <a:buFont typeface="Arial" panose="020B0604020202020204" pitchFamily="34" charset="0"/>
              <a:buChar char="•"/>
            </a:pPr>
            <a:r>
              <a:rPr lang="fr-FR" sz="3200" dirty="0"/>
              <a:t>Programmation impérative structurée</a:t>
            </a:r>
          </a:p>
          <a:p>
            <a:pPr marL="457200" indent="-457200">
              <a:buFont typeface="Arial" panose="020B0604020202020204" pitchFamily="34" charset="0"/>
              <a:buChar char="•"/>
            </a:pPr>
            <a:endParaRPr lang="fr-FR" sz="3200" dirty="0"/>
          </a:p>
          <a:p>
            <a:pPr marL="457200" indent="-457200">
              <a:buFont typeface="Arial" panose="020B0604020202020204" pitchFamily="34" charset="0"/>
              <a:buChar char="•"/>
            </a:pPr>
            <a:r>
              <a:rPr lang="fr-FR" sz="3200" dirty="0"/>
              <a:t>Fait appel a des procédures réutilisables</a:t>
            </a:r>
          </a:p>
          <a:p>
            <a:pPr marL="457200" indent="-457200">
              <a:buFont typeface="Arial" panose="020B0604020202020204" pitchFamily="34" charset="0"/>
              <a:buChar char="•"/>
            </a:pPr>
            <a:endParaRPr lang="fr-FR" sz="3200" dirty="0"/>
          </a:p>
          <a:p>
            <a:pPr marL="457200" indent="-457200">
              <a:buFont typeface="Arial" panose="020B0604020202020204" pitchFamily="34" charset="0"/>
              <a:buChar char="•"/>
            </a:pPr>
            <a:r>
              <a:rPr lang="fr-FR" sz="3200" dirty="0"/>
              <a:t>S’inspire de l’architecture de l’ordinateur de Von Neumann</a:t>
            </a:r>
            <a:endParaRPr lang="en-GB" sz="2800" dirty="0"/>
          </a:p>
          <a:p>
            <a:endParaRPr lang="fr-FR" sz="2800" dirty="0"/>
          </a:p>
        </p:txBody>
      </p:sp>
      <p:sp>
        <p:nvSpPr>
          <p:cNvPr id="2" name="Rectangle: Rounded Corners 1">
            <a:extLst>
              <a:ext uri="{FF2B5EF4-FFF2-40B4-BE49-F238E27FC236}">
                <a16:creationId xmlns:a16="http://schemas.microsoft.com/office/drawing/2014/main" id="{2795BD76-66C7-036B-2C86-D33CEB0E47D5}"/>
              </a:ext>
            </a:extLst>
          </p:cNvPr>
          <p:cNvSpPr/>
          <p:nvPr/>
        </p:nvSpPr>
        <p:spPr>
          <a:xfrm>
            <a:off x="569214" y="2615184"/>
            <a:ext cx="3333750" cy="1865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Procédural</a:t>
            </a:r>
            <a:endParaRPr lang="en-GB" dirty="0">
              <a:solidFill>
                <a:schemeClr val="bg1"/>
              </a:solidFill>
            </a:endParaRPr>
          </a:p>
        </p:txBody>
      </p:sp>
      <p:sp>
        <p:nvSpPr>
          <p:cNvPr id="12" name="Explosion: 8 Points 11">
            <a:extLst>
              <a:ext uri="{FF2B5EF4-FFF2-40B4-BE49-F238E27FC236}">
                <a16:creationId xmlns:a16="http://schemas.microsoft.com/office/drawing/2014/main" id="{B46F1274-7016-F4C4-F23A-7140A4CA9194}"/>
              </a:ext>
            </a:extLst>
          </p:cNvPr>
          <p:cNvSpPr/>
          <p:nvPr/>
        </p:nvSpPr>
        <p:spPr>
          <a:xfrm>
            <a:off x="230124" y="2304654"/>
            <a:ext cx="885444" cy="830319"/>
          </a:xfrm>
          <a:prstGeom prst="irregularSeal1">
            <a:avLst/>
          </a:prstGeom>
          <a:solidFill>
            <a:srgbClr val="FFFF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2400" b="1" dirty="0">
                <a:solidFill>
                  <a:schemeClr val="bg1"/>
                </a:solidFill>
              </a:rPr>
              <a:t>1</a:t>
            </a:r>
            <a:endParaRPr lang="en-GB" b="1" dirty="0">
              <a:solidFill>
                <a:schemeClr val="bg1"/>
              </a:solidFill>
            </a:endParaRPr>
          </a:p>
        </p:txBody>
      </p:sp>
      <p:pic>
        <p:nvPicPr>
          <p:cNvPr id="9" name="Graphic 8">
            <a:extLst>
              <a:ext uri="{FF2B5EF4-FFF2-40B4-BE49-F238E27FC236}">
                <a16:creationId xmlns:a16="http://schemas.microsoft.com/office/drawing/2014/main" id="{DB0C93D5-BCB5-F4DF-823E-EDDC7C6F78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7297" y="4374048"/>
            <a:ext cx="2839459" cy="2205823"/>
          </a:xfrm>
          <a:prstGeom prst="rect">
            <a:avLst/>
          </a:prstGeom>
        </p:spPr>
      </p:pic>
      <p:sp>
        <p:nvSpPr>
          <p:cNvPr id="4" name="ZoneTexte 3">
            <a:extLst>
              <a:ext uri="{FF2B5EF4-FFF2-40B4-BE49-F238E27FC236}">
                <a16:creationId xmlns:a16="http://schemas.microsoft.com/office/drawing/2014/main" id="{4564BDCC-ACC7-EBF3-7793-DAC5C1CBF712}"/>
              </a:ext>
            </a:extLst>
          </p:cNvPr>
          <p:cNvSpPr txBox="1"/>
          <p:nvPr/>
        </p:nvSpPr>
        <p:spPr>
          <a:xfrm>
            <a:off x="7563642" y="1857700"/>
            <a:ext cx="1306768" cy="2554545"/>
          </a:xfrm>
          <a:prstGeom prst="rect">
            <a:avLst/>
          </a:prstGeom>
          <a:noFill/>
        </p:spPr>
        <p:txBody>
          <a:bodyPr wrap="none" rtlCol="0">
            <a:spAutoFit/>
          </a:bodyPr>
          <a:lstStyle/>
          <a:p>
            <a:pPr algn="ctr"/>
            <a:r>
              <a:rPr lang="fr-FR" sz="4000" dirty="0">
                <a:solidFill>
                  <a:schemeClr val="bg1">
                    <a:lumMod val="65000"/>
                    <a:lumOff val="35000"/>
                  </a:schemeClr>
                </a:solidFill>
              </a:rPr>
              <a:t>If</a:t>
            </a:r>
          </a:p>
          <a:p>
            <a:pPr algn="ctr"/>
            <a:r>
              <a:rPr lang="fr-FR" sz="4000" dirty="0" err="1">
                <a:solidFill>
                  <a:schemeClr val="bg1">
                    <a:lumMod val="65000"/>
                    <a:lumOff val="35000"/>
                  </a:schemeClr>
                </a:solidFill>
              </a:rPr>
              <a:t>Else</a:t>
            </a:r>
            <a:endParaRPr lang="fr-FR" sz="4000" dirty="0">
              <a:solidFill>
                <a:schemeClr val="bg1">
                  <a:lumMod val="65000"/>
                  <a:lumOff val="35000"/>
                </a:schemeClr>
              </a:solidFill>
            </a:endParaRPr>
          </a:p>
          <a:p>
            <a:pPr algn="ctr"/>
            <a:r>
              <a:rPr lang="fr-FR" sz="4000" dirty="0">
                <a:solidFill>
                  <a:schemeClr val="bg1">
                    <a:lumMod val="65000"/>
                    <a:lumOff val="35000"/>
                  </a:schemeClr>
                </a:solidFill>
              </a:rPr>
              <a:t>For </a:t>
            </a:r>
          </a:p>
          <a:p>
            <a:pPr algn="ctr"/>
            <a:r>
              <a:rPr lang="fr-FR" sz="4000" dirty="0" err="1">
                <a:solidFill>
                  <a:schemeClr val="bg1">
                    <a:lumMod val="65000"/>
                    <a:lumOff val="35000"/>
                  </a:schemeClr>
                </a:solidFill>
              </a:rPr>
              <a:t>while</a:t>
            </a:r>
            <a:endParaRPr lang="en-GB" sz="4000" dirty="0">
              <a:solidFill>
                <a:schemeClr val="bg1">
                  <a:lumMod val="65000"/>
                  <a:lumOff val="35000"/>
                </a:schemeClr>
              </a:solidFill>
            </a:endParaRPr>
          </a:p>
        </p:txBody>
      </p:sp>
    </p:spTree>
    <p:extLst>
      <p:ext uri="{BB962C8B-B14F-4D97-AF65-F5344CB8AC3E}">
        <p14:creationId xmlns:p14="http://schemas.microsoft.com/office/powerpoint/2010/main" val="193392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74E526-E51E-DD4A-5676-92C503E8781A}"/>
              </a:ext>
            </a:extLst>
          </p:cNvPr>
          <p:cNvSpPr/>
          <p:nvPr/>
        </p:nvSpPr>
        <p:spPr>
          <a:xfrm>
            <a:off x="5499290" y="4021722"/>
            <a:ext cx="3333750" cy="186537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3AE27F81-BF43-9450-31AF-4EE1F6DD74D0}"/>
              </a:ext>
            </a:extLst>
          </p:cNvPr>
          <p:cNvSpPr/>
          <p:nvPr/>
        </p:nvSpPr>
        <p:spPr>
          <a:xfrm>
            <a:off x="5527343" y="1842448"/>
            <a:ext cx="3333750" cy="186537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Titre 2">
            <a:extLst>
              <a:ext uri="{FF2B5EF4-FFF2-40B4-BE49-F238E27FC236}">
                <a16:creationId xmlns:a16="http://schemas.microsoft.com/office/drawing/2014/main" id="{1353F689-2E51-BF4F-AE47-7CEB7CC4C52A}"/>
              </a:ext>
            </a:extLst>
          </p:cNvPr>
          <p:cNvSpPr>
            <a:spLocks noGrp="1"/>
          </p:cNvSpPr>
          <p:nvPr>
            <p:ph type="title"/>
          </p:nvPr>
        </p:nvSpPr>
        <p:spPr>
          <a:xfrm>
            <a:off x="952500" y="278129"/>
            <a:ext cx="6115650" cy="610863"/>
          </a:xfrm>
        </p:spPr>
        <p:txBody>
          <a:bodyPr rtlCol="0">
            <a:normAutofit fontScale="90000"/>
          </a:bodyPr>
          <a:lstStyle/>
          <a:p>
            <a:pPr rtl="0"/>
            <a:r>
              <a:rPr lang="fr-FR" dirty="0"/>
              <a:t>Introduction à la POO </a:t>
            </a:r>
            <a:r>
              <a:rPr lang="fr-FR" sz="2700" dirty="0"/>
              <a:t>(suite)</a:t>
            </a:r>
            <a:endParaRPr lang="fr-FR" dirty="0"/>
          </a:p>
        </p:txBody>
      </p:sp>
      <p:sp>
        <p:nvSpPr>
          <p:cNvPr id="7" name="Espace réservé du numéro de diapositive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fr-FR" smtClean="0"/>
              <a:pPr rtl="0"/>
              <a:t>9</a:t>
            </a:fld>
            <a:endParaRPr lang="fr-FR"/>
          </a:p>
        </p:txBody>
      </p:sp>
      <p:sp>
        <p:nvSpPr>
          <p:cNvPr id="6" name="Espace réservé du pied de page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rtlCol="0"/>
          <a:lstStyle/>
          <a:p>
            <a:r>
              <a:rPr lang="fr-FR" dirty="0"/>
              <a:t>REGUIEG Hicham</a:t>
            </a:r>
          </a:p>
        </p:txBody>
      </p:sp>
      <p:sp>
        <p:nvSpPr>
          <p:cNvPr id="5" name="Espace réservé de la date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fld id="{29E50CD6-4086-4F74-BE9D-7473625CEF13}" type="datetime4">
              <a:rPr lang="fr-FR" smtClean="0"/>
              <a:t>5 novembre 2023</a:t>
            </a:fld>
            <a:endParaRPr lang="fr-FR"/>
          </a:p>
        </p:txBody>
      </p:sp>
      <p:sp>
        <p:nvSpPr>
          <p:cNvPr id="2" name="Rectangle: Rounded Corners 1">
            <a:extLst>
              <a:ext uri="{FF2B5EF4-FFF2-40B4-BE49-F238E27FC236}">
                <a16:creationId xmlns:a16="http://schemas.microsoft.com/office/drawing/2014/main" id="{2795BD76-66C7-036B-2C86-D33CEB0E47D5}"/>
              </a:ext>
            </a:extLst>
          </p:cNvPr>
          <p:cNvSpPr/>
          <p:nvPr/>
        </p:nvSpPr>
        <p:spPr>
          <a:xfrm>
            <a:off x="569214" y="2615184"/>
            <a:ext cx="3333750" cy="1865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Procédural</a:t>
            </a:r>
            <a:endParaRPr lang="en-GB" dirty="0">
              <a:solidFill>
                <a:schemeClr val="bg1"/>
              </a:solidFill>
            </a:endParaRPr>
          </a:p>
        </p:txBody>
      </p:sp>
      <p:sp>
        <p:nvSpPr>
          <p:cNvPr id="12" name="Explosion: 8 Points 11">
            <a:extLst>
              <a:ext uri="{FF2B5EF4-FFF2-40B4-BE49-F238E27FC236}">
                <a16:creationId xmlns:a16="http://schemas.microsoft.com/office/drawing/2014/main" id="{B46F1274-7016-F4C4-F23A-7140A4CA9194}"/>
              </a:ext>
            </a:extLst>
          </p:cNvPr>
          <p:cNvSpPr/>
          <p:nvPr/>
        </p:nvSpPr>
        <p:spPr>
          <a:xfrm>
            <a:off x="230124" y="2304654"/>
            <a:ext cx="885444" cy="830319"/>
          </a:xfrm>
          <a:prstGeom prst="irregularSeal1">
            <a:avLst/>
          </a:prstGeom>
          <a:solidFill>
            <a:srgbClr val="FFFF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2400" b="1" dirty="0">
                <a:solidFill>
                  <a:schemeClr val="bg1"/>
                </a:solidFill>
              </a:rPr>
              <a:t>1</a:t>
            </a:r>
            <a:endParaRPr lang="en-GB" b="1" dirty="0">
              <a:solidFill>
                <a:schemeClr val="bg1"/>
              </a:solidFill>
            </a:endParaRPr>
          </a:p>
        </p:txBody>
      </p:sp>
      <p:sp>
        <p:nvSpPr>
          <p:cNvPr id="13" name="ZoneTexte 12">
            <a:extLst>
              <a:ext uri="{FF2B5EF4-FFF2-40B4-BE49-F238E27FC236}">
                <a16:creationId xmlns:a16="http://schemas.microsoft.com/office/drawing/2014/main" id="{3DC81A9B-6121-498A-3D3F-78D3AF3264DB}"/>
              </a:ext>
            </a:extLst>
          </p:cNvPr>
          <p:cNvSpPr txBox="1"/>
          <p:nvPr/>
        </p:nvSpPr>
        <p:spPr>
          <a:xfrm>
            <a:off x="6096000" y="2047164"/>
            <a:ext cx="2140330" cy="3108543"/>
          </a:xfrm>
          <a:prstGeom prst="rect">
            <a:avLst/>
          </a:prstGeom>
          <a:noFill/>
        </p:spPr>
        <p:txBody>
          <a:bodyPr wrap="none" rtlCol="0">
            <a:spAutoFit/>
          </a:bodyPr>
          <a:lstStyle/>
          <a:p>
            <a:r>
              <a:rPr lang="fr-FR" sz="2800" dirty="0">
                <a:solidFill>
                  <a:schemeClr val="bg1">
                    <a:lumMod val="75000"/>
                    <a:lumOff val="25000"/>
                  </a:schemeClr>
                </a:solidFill>
              </a:rPr>
              <a:t>Int  X  = 100;</a:t>
            </a:r>
          </a:p>
          <a:p>
            <a:endParaRPr lang="fr-FR" sz="2800" dirty="0">
              <a:solidFill>
                <a:schemeClr val="bg1">
                  <a:lumMod val="75000"/>
                  <a:lumOff val="25000"/>
                </a:schemeClr>
              </a:solidFill>
            </a:endParaRPr>
          </a:p>
          <a:p>
            <a:r>
              <a:rPr lang="fr-FR" sz="2800" dirty="0">
                <a:solidFill>
                  <a:schemeClr val="bg1">
                    <a:lumMod val="75000"/>
                    <a:lumOff val="25000"/>
                  </a:schemeClr>
                </a:solidFill>
              </a:rPr>
              <a:t>Int Y   = 200;</a:t>
            </a:r>
          </a:p>
          <a:p>
            <a:endParaRPr lang="fr-FR" sz="2800" dirty="0">
              <a:solidFill>
                <a:schemeClr val="bg1">
                  <a:lumMod val="75000"/>
                  <a:lumOff val="25000"/>
                </a:schemeClr>
              </a:solidFill>
            </a:endParaRPr>
          </a:p>
          <a:p>
            <a:endParaRPr lang="fr-FR" sz="2800" dirty="0">
              <a:solidFill>
                <a:schemeClr val="bg1">
                  <a:lumMod val="75000"/>
                  <a:lumOff val="25000"/>
                </a:schemeClr>
              </a:solidFill>
            </a:endParaRPr>
          </a:p>
          <a:p>
            <a:endParaRPr lang="fr-FR" sz="2800" dirty="0">
              <a:solidFill>
                <a:schemeClr val="bg1">
                  <a:lumMod val="75000"/>
                  <a:lumOff val="25000"/>
                </a:schemeClr>
              </a:solidFill>
            </a:endParaRPr>
          </a:p>
          <a:p>
            <a:pPr algn="ctr"/>
            <a:r>
              <a:rPr lang="fr-FR" sz="2800" dirty="0">
                <a:solidFill>
                  <a:schemeClr val="bg1">
                    <a:lumMod val="75000"/>
                    <a:lumOff val="25000"/>
                  </a:schemeClr>
                </a:solidFill>
              </a:rPr>
              <a:t>Max(X, Y) </a:t>
            </a:r>
            <a:endParaRPr lang="en-GB" sz="2800" dirty="0">
              <a:solidFill>
                <a:schemeClr val="bg1">
                  <a:lumMod val="75000"/>
                  <a:lumOff val="25000"/>
                </a:schemeClr>
              </a:solidFill>
            </a:endParaRPr>
          </a:p>
        </p:txBody>
      </p:sp>
      <p:cxnSp>
        <p:nvCxnSpPr>
          <p:cNvPr id="19" name="Connecteur droit avec flèche 18">
            <a:extLst>
              <a:ext uri="{FF2B5EF4-FFF2-40B4-BE49-F238E27FC236}">
                <a16:creationId xmlns:a16="http://schemas.microsoft.com/office/drawing/2014/main" id="{DCCA6765-4907-49FD-91C6-3E3346CF7D4F}"/>
              </a:ext>
            </a:extLst>
          </p:cNvPr>
          <p:cNvCxnSpPr>
            <a:endCxn id="14" idx="0"/>
          </p:cNvCxnSpPr>
          <p:nvPr/>
        </p:nvCxnSpPr>
        <p:spPr>
          <a:xfrm flipH="1">
            <a:off x="7194218" y="1146412"/>
            <a:ext cx="1458463" cy="696036"/>
          </a:xfrm>
          <a:prstGeom prst="straightConnector1">
            <a:avLst/>
          </a:prstGeom>
          <a:ln w="28575">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0" name="ZoneTexte 19">
            <a:extLst>
              <a:ext uri="{FF2B5EF4-FFF2-40B4-BE49-F238E27FC236}">
                <a16:creationId xmlns:a16="http://schemas.microsoft.com/office/drawing/2014/main" id="{002139F8-F005-BE36-931E-3284CC6B39CB}"/>
              </a:ext>
            </a:extLst>
          </p:cNvPr>
          <p:cNvSpPr txBox="1"/>
          <p:nvPr/>
        </p:nvSpPr>
        <p:spPr>
          <a:xfrm>
            <a:off x="8126735" y="813610"/>
            <a:ext cx="1051891" cy="369332"/>
          </a:xfrm>
          <a:prstGeom prst="rect">
            <a:avLst/>
          </a:prstGeom>
          <a:noFill/>
        </p:spPr>
        <p:txBody>
          <a:bodyPr wrap="none" rtlCol="0">
            <a:spAutoFit/>
          </a:bodyPr>
          <a:lstStyle/>
          <a:p>
            <a:r>
              <a:rPr lang="fr-FR" dirty="0">
                <a:solidFill>
                  <a:schemeClr val="tx1">
                    <a:lumMod val="50000"/>
                  </a:schemeClr>
                </a:solidFill>
              </a:rPr>
              <a:t>Données</a:t>
            </a:r>
            <a:endParaRPr lang="en-GB" dirty="0">
              <a:solidFill>
                <a:schemeClr val="tx1">
                  <a:lumMod val="50000"/>
                </a:schemeClr>
              </a:solidFill>
            </a:endParaRPr>
          </a:p>
        </p:txBody>
      </p:sp>
      <p:cxnSp>
        <p:nvCxnSpPr>
          <p:cNvPr id="21" name="Connecteur droit avec flèche 20">
            <a:extLst>
              <a:ext uri="{FF2B5EF4-FFF2-40B4-BE49-F238E27FC236}">
                <a16:creationId xmlns:a16="http://schemas.microsoft.com/office/drawing/2014/main" id="{728EBE58-B840-831D-F86D-C9B016593AEC}"/>
              </a:ext>
            </a:extLst>
          </p:cNvPr>
          <p:cNvCxnSpPr/>
          <p:nvPr/>
        </p:nvCxnSpPr>
        <p:spPr>
          <a:xfrm flipH="1">
            <a:off x="8861093" y="4021722"/>
            <a:ext cx="1458463" cy="696036"/>
          </a:xfrm>
          <a:prstGeom prst="straightConnector1">
            <a:avLst/>
          </a:prstGeom>
          <a:ln w="28575">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2" name="ZoneTexte 21">
            <a:extLst>
              <a:ext uri="{FF2B5EF4-FFF2-40B4-BE49-F238E27FC236}">
                <a16:creationId xmlns:a16="http://schemas.microsoft.com/office/drawing/2014/main" id="{8BD99647-DAF0-2CEE-EF47-ABC439025EB1}"/>
              </a:ext>
            </a:extLst>
          </p:cNvPr>
          <p:cNvSpPr txBox="1"/>
          <p:nvPr/>
        </p:nvSpPr>
        <p:spPr>
          <a:xfrm>
            <a:off x="9895887" y="3604847"/>
            <a:ext cx="1179169" cy="369332"/>
          </a:xfrm>
          <a:prstGeom prst="rect">
            <a:avLst/>
          </a:prstGeom>
          <a:noFill/>
        </p:spPr>
        <p:txBody>
          <a:bodyPr wrap="none" rtlCol="0">
            <a:spAutoFit/>
          </a:bodyPr>
          <a:lstStyle/>
          <a:p>
            <a:r>
              <a:rPr lang="fr-FR" dirty="0">
                <a:solidFill>
                  <a:schemeClr val="tx1">
                    <a:lumMod val="50000"/>
                  </a:schemeClr>
                </a:solidFill>
              </a:rPr>
              <a:t>Procédure</a:t>
            </a:r>
            <a:endParaRPr lang="en-GB" dirty="0">
              <a:solidFill>
                <a:schemeClr val="tx1">
                  <a:lumMod val="50000"/>
                </a:schemeClr>
              </a:solidFill>
            </a:endParaRPr>
          </a:p>
        </p:txBody>
      </p:sp>
      <p:grpSp>
        <p:nvGrpSpPr>
          <p:cNvPr id="29" name="Groupe 28">
            <a:extLst>
              <a:ext uri="{FF2B5EF4-FFF2-40B4-BE49-F238E27FC236}">
                <a16:creationId xmlns:a16="http://schemas.microsoft.com/office/drawing/2014/main" id="{600BAD76-450D-4DEC-A538-8B9329A05A38}"/>
              </a:ext>
            </a:extLst>
          </p:cNvPr>
          <p:cNvGrpSpPr/>
          <p:nvPr/>
        </p:nvGrpSpPr>
        <p:grpSpPr>
          <a:xfrm>
            <a:off x="971550" y="2293299"/>
            <a:ext cx="3637237" cy="3456846"/>
            <a:chOff x="2356398" y="2101041"/>
            <a:chExt cx="4233633" cy="4107353"/>
          </a:xfrm>
        </p:grpSpPr>
        <p:pic>
          <p:nvPicPr>
            <p:cNvPr id="27" name="Picture 3">
              <a:extLst>
                <a:ext uri="{FF2B5EF4-FFF2-40B4-BE49-F238E27FC236}">
                  <a16:creationId xmlns:a16="http://schemas.microsoft.com/office/drawing/2014/main" id="{5F5638C4-4435-2901-E569-7DA96F43F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398" y="2101041"/>
              <a:ext cx="4233633" cy="4107353"/>
            </a:xfrm>
            <a:prstGeom prst="rect">
              <a:avLst/>
            </a:prstGeom>
          </p:spPr>
        </p:pic>
        <p:sp>
          <p:nvSpPr>
            <p:cNvPr id="28" name="TextBox 8">
              <a:extLst>
                <a:ext uri="{FF2B5EF4-FFF2-40B4-BE49-F238E27FC236}">
                  <a16:creationId xmlns:a16="http://schemas.microsoft.com/office/drawing/2014/main" id="{810FD2FD-3322-A2B2-EFA1-F6A49875EA4E}"/>
                </a:ext>
              </a:extLst>
            </p:cNvPr>
            <p:cNvSpPr txBox="1"/>
            <p:nvPr/>
          </p:nvSpPr>
          <p:spPr>
            <a:xfrm>
              <a:off x="3436423" y="2304655"/>
              <a:ext cx="2148211" cy="1426206"/>
            </a:xfrm>
            <a:prstGeom prst="rect">
              <a:avLst/>
            </a:prstGeom>
            <a:noFill/>
          </p:spPr>
          <p:txBody>
            <a:bodyPr wrap="square" rtlCol="0">
              <a:spAutoFit/>
            </a:bodyPr>
            <a:lstStyle/>
            <a:p>
              <a:pPr algn="ctr"/>
              <a:r>
                <a:rPr lang="fr-FR" sz="2400" b="1" dirty="0">
                  <a:solidFill>
                    <a:schemeClr val="bg1"/>
                  </a:solidFill>
                  <a:latin typeface="Bahnschrift Condensed" panose="020B0502040204020203" pitchFamily="34" charset="0"/>
                </a:rPr>
                <a:t>Données</a:t>
              </a:r>
            </a:p>
            <a:p>
              <a:pPr algn="ctr"/>
              <a:r>
                <a:rPr lang="fr-FR" sz="2400" b="1" dirty="0">
                  <a:solidFill>
                    <a:schemeClr val="bg1"/>
                  </a:solidFill>
                  <a:latin typeface="Bahnschrift Condensed" panose="020B0502040204020203" pitchFamily="34" charset="0"/>
                </a:rPr>
                <a:t>Et </a:t>
              </a:r>
            </a:p>
            <a:p>
              <a:pPr algn="ctr"/>
              <a:r>
                <a:rPr lang="fr-FR" sz="2400" b="1" dirty="0">
                  <a:solidFill>
                    <a:schemeClr val="bg1"/>
                  </a:solidFill>
                  <a:latin typeface="Bahnschrift Condensed" panose="020B0502040204020203" pitchFamily="34" charset="0"/>
                </a:rPr>
                <a:t>Procédures</a:t>
              </a:r>
              <a:endParaRPr lang="en-GB" sz="2400" b="1" dirty="0">
                <a:solidFill>
                  <a:schemeClr val="bg1"/>
                </a:solidFill>
                <a:latin typeface="Bahnschrift Condensed" panose="020B0502040204020203" pitchFamily="34" charset="0"/>
              </a:endParaRPr>
            </a:p>
          </p:txBody>
        </p:sp>
      </p:grpSp>
    </p:spTree>
    <p:extLst>
      <p:ext uri="{BB962C8B-B14F-4D97-AF65-F5344CB8AC3E}">
        <p14:creationId xmlns:p14="http://schemas.microsoft.com/office/powerpoint/2010/main" val="112165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 grpId="0" animBg="1"/>
      <p:bldP spid="12" grpId="0" animBg="1"/>
      <p:bldP spid="20" grpId="0"/>
      <p:bldP spid="22" grpId="0"/>
    </p:bldLst>
  </p:timing>
</p:sld>
</file>

<file path=ppt/theme/theme1.xml><?xml version="1.0" encoding="utf-8"?>
<a:theme xmlns:a="http://schemas.openxmlformats.org/drawingml/2006/main" name="Thè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9129364_TF78853419_Win32" id="{06DFD251-222A-4452-8496-9F2CF7E3DE5B}" vid="{41331B5A-6860-4ABD-9857-B75B07E7B56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Présentation annuelle – Géométrique</Template>
  <TotalTime>1184</TotalTime>
  <Words>1640</Words>
  <Application>Microsoft Office PowerPoint</Application>
  <PresentationFormat>Grand écran</PresentationFormat>
  <Paragraphs>345</Paragraphs>
  <Slides>25</Slides>
  <Notes>25</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25</vt:i4>
      </vt:variant>
    </vt:vector>
  </HeadingPairs>
  <TitlesOfParts>
    <vt:vector size="35" baseType="lpstr">
      <vt:lpstr>Arial</vt:lpstr>
      <vt:lpstr>Bahnschrift Condensed</vt:lpstr>
      <vt:lpstr>Calibri</vt:lpstr>
      <vt:lpstr>Consolas</vt:lpstr>
      <vt:lpstr>Courier New</vt:lpstr>
      <vt:lpstr>Franklin Gothic Book</vt:lpstr>
      <vt:lpstr>Franklin Gothic Demi</vt:lpstr>
      <vt:lpstr>Times New Roman</vt:lpstr>
      <vt:lpstr>Wingdings</vt:lpstr>
      <vt:lpstr>Thème1</vt:lpstr>
      <vt:lpstr>Programmation Orienté Objet (POO)</vt:lpstr>
      <vt:lpstr>Plan du cours</vt:lpstr>
      <vt:lpstr>Introduction à la POO</vt:lpstr>
      <vt:lpstr>Introduction à la POO</vt:lpstr>
      <vt:lpstr>Introduction à la POO (suite)</vt:lpstr>
      <vt:lpstr>Introduction à la POO (suite)</vt:lpstr>
      <vt:lpstr>Introduction à la POO (suite)</vt:lpstr>
      <vt:lpstr>Introduction à la POO (suite)</vt:lpstr>
      <vt:lpstr>Introduction à la POO (suite)</vt:lpstr>
      <vt:lpstr>Introduction à la POO (suite)</vt:lpstr>
      <vt:lpstr>Introduction à la POO (suite)</vt:lpstr>
      <vt:lpstr>Introduction à la POO (suite)</vt:lpstr>
      <vt:lpstr>Historique de la POO</vt:lpstr>
      <vt:lpstr>Concepts fondamentaux de la POO</vt:lpstr>
      <vt:lpstr>Les objets et les classes Notion de classe</vt:lpstr>
      <vt:lpstr>Les objets et les classes Notion de classe</vt:lpstr>
      <vt:lpstr>Les objets et les classes Notion d’objet</vt:lpstr>
      <vt:lpstr>Les objets et les classes Notion d’objet</vt:lpstr>
      <vt:lpstr>Les objets et les classes Création d’objet (Instanciation)</vt:lpstr>
      <vt:lpstr>Les objets et les classes Notion de message (communcation)</vt:lpstr>
      <vt:lpstr>Les objets et les classes Notion de message</vt:lpstr>
      <vt:lpstr>Introduction au Langage JAVA Environnement Java</vt:lpstr>
      <vt:lpstr>Introduction au Langage JAVA My First Class HelloWorld</vt:lpstr>
      <vt:lpstr>Merci</vt:lpstr>
      <vt:lpstr>Récapitulatif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annuel</dc:title>
  <dc:creator>Hicham</dc:creator>
  <cp:lastModifiedBy>Hicham</cp:lastModifiedBy>
  <cp:revision>120</cp:revision>
  <dcterms:created xsi:type="dcterms:W3CDTF">2023-01-30T10:35:43Z</dcterms:created>
  <dcterms:modified xsi:type="dcterms:W3CDTF">2023-11-05T09:42:07Z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